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60" r:id="rId2"/>
    <p:sldId id="275" r:id="rId3"/>
    <p:sldId id="259" r:id="rId4"/>
    <p:sldId id="261" r:id="rId5"/>
    <p:sldId id="277" r:id="rId6"/>
    <p:sldId id="293" r:id="rId7"/>
    <p:sldId id="278" r:id="rId8"/>
    <p:sldId id="289" r:id="rId9"/>
    <p:sldId id="262" r:id="rId10"/>
    <p:sldId id="292" r:id="rId11"/>
    <p:sldId id="283" r:id="rId12"/>
    <p:sldId id="284" r:id="rId13"/>
    <p:sldId id="285" r:id="rId14"/>
    <p:sldId id="266" r:id="rId15"/>
    <p:sldId id="286" r:id="rId16"/>
    <p:sldId id="267" r:id="rId17"/>
    <p:sldId id="281" r:id="rId18"/>
    <p:sldId id="268" r:id="rId19"/>
    <p:sldId id="269" r:id="rId20"/>
    <p:sldId id="270" r:id="rId21"/>
    <p:sldId id="271" r:id="rId22"/>
    <p:sldId id="291" r:id="rId23"/>
    <p:sldId id="273" r:id="rId2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0057" autoAdjust="0"/>
    <p:restoredTop sz="71320" autoAdjust="0"/>
  </p:normalViewPr>
  <p:slideViewPr>
    <p:cSldViewPr snapToGrid="0" snapToObjects="1">
      <p:cViewPr varScale="1">
        <p:scale>
          <a:sx n="54" d="100"/>
          <a:sy n="54" d="100"/>
        </p:scale>
        <p:origin x="-821"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2EAE05BE-3708-5940-BE29-734AFB944FF8}" type="datetimeFigureOut">
              <a:rPr lang="en-US"/>
              <a:pPr>
                <a:defRPr/>
              </a:pPr>
              <a:t>11/3/2017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9BCF69C6-9D81-9548-8F80-DEEDEA26EAD3}" type="slidenum">
              <a:rPr lang="en-US"/>
              <a:pPr>
                <a:defRPr/>
              </a:pPr>
              <a:t>‹#›</a:t>
            </a:fld>
            <a:endParaRPr lang="en-US"/>
          </a:p>
        </p:txBody>
      </p:sp>
    </p:spTree>
    <p:extLst>
      <p:ext uri="{BB962C8B-B14F-4D97-AF65-F5344CB8AC3E}">
        <p14:creationId xmlns:p14="http://schemas.microsoft.com/office/powerpoint/2010/main" val="817992912"/>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CF69C6-9D81-9548-8F80-DEEDEA26EAD3}" type="slidenum">
              <a:rPr lang="en-US" smtClean="0"/>
              <a:pPr>
                <a:defRPr/>
              </a:pPr>
              <a:t>3</a:t>
            </a:fld>
            <a:endParaRPr lang="en-US"/>
          </a:p>
        </p:txBody>
      </p:sp>
    </p:spTree>
    <p:extLst>
      <p:ext uri="{BB962C8B-B14F-4D97-AF65-F5344CB8AC3E}">
        <p14:creationId xmlns:p14="http://schemas.microsoft.com/office/powerpoint/2010/main" val="124438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CF69C6-9D81-9548-8F80-DEEDEA26EAD3}" type="slidenum">
              <a:rPr lang="en-US" smtClean="0"/>
              <a:pPr>
                <a:defRPr/>
              </a:pPr>
              <a:t>22</a:t>
            </a:fld>
            <a:endParaRPr lang="en-US"/>
          </a:p>
        </p:txBody>
      </p:sp>
    </p:spTree>
    <p:extLst>
      <p:ext uri="{BB962C8B-B14F-4D97-AF65-F5344CB8AC3E}">
        <p14:creationId xmlns:p14="http://schemas.microsoft.com/office/powerpoint/2010/main" val="128269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635281-9568-3F4A-9BF9-CF84F969DA4E}" type="slidenum">
              <a:rPr lang="en-US" sz="1200">
                <a:latin typeface="Calibri" charset="0"/>
              </a:rPr>
              <a:pPr eaLnBrk="1" hangingPunct="1"/>
              <a:t>8</a:t>
            </a:fld>
            <a:endParaRPr lang="en-US" sz="1200">
              <a:latin typeface="Calibri" charset="0"/>
            </a:endParaRPr>
          </a:p>
        </p:txBody>
      </p:sp>
      <p:sp>
        <p:nvSpPr>
          <p:cNvPr id="2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FE9D38-4609-7845-A2F5-700557668EF2}" type="slidenum">
              <a:rPr lang="en-US" sz="1200">
                <a:latin typeface="Calibri" charset="0"/>
              </a:rPr>
              <a:pPr eaLnBrk="1" hangingPunct="1"/>
              <a:t>11</a:t>
            </a:fld>
            <a:endParaRPr lang="en-US" sz="1200">
              <a:latin typeface="Calibri"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dirty="0">
              <a:latin typeface="Calibri"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41928A-23AE-6F43-8C67-AFE001076211}" type="slidenum">
              <a:rPr lang="en-US" sz="1200">
                <a:latin typeface="Calibri" charset="0"/>
              </a:rPr>
              <a:pPr eaLnBrk="1" hangingPunct="1"/>
              <a:t>12</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dirty="0">
              <a:latin typeface="Calibri"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41928A-23AE-6F43-8C67-AFE001076211}" type="slidenum">
              <a:rPr lang="en-US" sz="1200">
                <a:latin typeface="Calibri" charset="0"/>
              </a:rPr>
              <a:pPr eaLnBrk="1" hangingPunct="1"/>
              <a:t>13</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CF69C6-9D81-9548-8F80-DEEDEA26EAD3}" type="slidenum">
              <a:rPr lang="en-US" smtClean="0"/>
              <a:pPr>
                <a:defRPr/>
              </a:pPr>
              <a:t>14</a:t>
            </a:fld>
            <a:endParaRPr lang="en-US"/>
          </a:p>
        </p:txBody>
      </p:sp>
    </p:spTree>
    <p:extLst>
      <p:ext uri="{BB962C8B-B14F-4D97-AF65-F5344CB8AC3E}">
        <p14:creationId xmlns:p14="http://schemas.microsoft.com/office/powerpoint/2010/main" val="879173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sz="1100" dirty="0">
              <a:latin typeface="Calibri" charset="0"/>
              <a:ea typeface="ＭＳ Ｐゴシック" charset="0"/>
              <a:cs typeface="ＭＳ Ｐゴシック"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CC0368-24F6-4F46-9C3B-7274AA5290DB}" type="slidenum">
              <a:rPr lang="en-US" sz="1200">
                <a:latin typeface="Calibri" charset="0"/>
              </a:rPr>
              <a:pPr eaLnBrk="1" hangingPunct="1"/>
              <a:t>15</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CF69C6-9D81-9548-8F80-DEEDEA26EAD3}" type="slidenum">
              <a:rPr lang="en-US" smtClean="0"/>
              <a:pPr>
                <a:defRPr/>
              </a:pPr>
              <a:t>16</a:t>
            </a:fld>
            <a:endParaRPr lang="en-US"/>
          </a:p>
        </p:txBody>
      </p:sp>
    </p:spTree>
    <p:extLst>
      <p:ext uri="{BB962C8B-B14F-4D97-AF65-F5344CB8AC3E}">
        <p14:creationId xmlns:p14="http://schemas.microsoft.com/office/powerpoint/2010/main" val="1269099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CF69C6-9D81-9548-8F80-DEEDEA26EAD3}" type="slidenum">
              <a:rPr lang="en-US" smtClean="0"/>
              <a:pPr>
                <a:defRPr/>
              </a:pPr>
              <a:t>20</a:t>
            </a:fld>
            <a:endParaRPr lang="en-US"/>
          </a:p>
        </p:txBody>
      </p:sp>
    </p:spTree>
    <p:extLst>
      <p:ext uri="{BB962C8B-B14F-4D97-AF65-F5344CB8AC3E}">
        <p14:creationId xmlns:p14="http://schemas.microsoft.com/office/powerpoint/2010/main" val="1694530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4A847D5-F7A9-354F-8435-79C37311C326}" type="datetimeFigureOut">
              <a:rPr lang="en-US" smtClean="0"/>
              <a:pPr>
                <a:defRPr/>
              </a:pPr>
              <a:t>11/3/2017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BDBDB5-D9FF-FC43-9A2B-92EA9F59AA9A}" type="slidenum">
              <a:rPr lang="en-US" smtClean="0"/>
              <a:pPr>
                <a:defRPr/>
              </a:pPr>
              <a:t>‹#›</a:t>
            </a:fld>
            <a:endParaRPr lang="en-US"/>
          </a:p>
        </p:txBody>
      </p:sp>
    </p:spTree>
    <p:extLst>
      <p:ext uri="{BB962C8B-B14F-4D97-AF65-F5344CB8AC3E}">
        <p14:creationId xmlns:p14="http://schemas.microsoft.com/office/powerpoint/2010/main" val="858238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F73003C-2641-2247-B65E-12E122986E9D}" type="datetimeFigureOut">
              <a:rPr lang="en-US" smtClean="0"/>
              <a:pPr>
                <a:defRPr/>
              </a:pPr>
              <a:t>11/3/2017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4481A2-A49B-F64C-A559-5793C8947D98}" type="slidenum">
              <a:rPr lang="en-US" smtClean="0"/>
              <a:pPr>
                <a:defRPr/>
              </a:pPr>
              <a:t>‹#›</a:t>
            </a:fld>
            <a:endParaRPr lang="en-US"/>
          </a:p>
        </p:txBody>
      </p:sp>
    </p:spTree>
    <p:extLst>
      <p:ext uri="{BB962C8B-B14F-4D97-AF65-F5344CB8AC3E}">
        <p14:creationId xmlns:p14="http://schemas.microsoft.com/office/powerpoint/2010/main" val="2519547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177F01-1511-344E-B499-10BFAA1ECC05}" type="datetimeFigureOut">
              <a:rPr lang="en-US" smtClean="0"/>
              <a:pPr>
                <a:defRPr/>
              </a:pPr>
              <a:t>11/3/2017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287C48-BCA9-FB47-8ADD-C90FCEA0C851}" type="slidenum">
              <a:rPr lang="en-US" smtClean="0"/>
              <a:pPr>
                <a:defRPr/>
              </a:pPr>
              <a:t>‹#›</a:t>
            </a:fld>
            <a:endParaRPr lang="en-US"/>
          </a:p>
        </p:txBody>
      </p:sp>
    </p:spTree>
    <p:extLst>
      <p:ext uri="{BB962C8B-B14F-4D97-AF65-F5344CB8AC3E}">
        <p14:creationId xmlns:p14="http://schemas.microsoft.com/office/powerpoint/2010/main" val="29950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E3AEE83-4855-8B4B-91B9-48BEB7469D73}" type="datetimeFigureOut">
              <a:rPr lang="en-US" smtClean="0"/>
              <a:pPr>
                <a:defRPr/>
              </a:pPr>
              <a:t>11/3/2017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5D5EFD-B528-6641-AB6D-E22D20BE6C73}" type="slidenum">
              <a:rPr lang="en-US" smtClean="0"/>
              <a:pPr>
                <a:defRPr/>
              </a:pPr>
              <a:t>‹#›</a:t>
            </a:fld>
            <a:endParaRPr lang="en-US"/>
          </a:p>
        </p:txBody>
      </p:sp>
    </p:spTree>
    <p:extLst>
      <p:ext uri="{BB962C8B-B14F-4D97-AF65-F5344CB8AC3E}">
        <p14:creationId xmlns:p14="http://schemas.microsoft.com/office/powerpoint/2010/main" val="4047221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B7E9E07-05B2-0440-993D-D8847AAA0AFB}" type="datetimeFigureOut">
              <a:rPr lang="en-US" smtClean="0"/>
              <a:pPr>
                <a:defRPr/>
              </a:pPr>
              <a:t>11/3/2017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24409A-BAD9-9B47-8CD6-B7848C9355D3}" type="slidenum">
              <a:rPr lang="en-US" smtClean="0"/>
              <a:pPr>
                <a:defRPr/>
              </a:pPr>
              <a:t>‹#›</a:t>
            </a:fld>
            <a:endParaRPr lang="en-US"/>
          </a:p>
        </p:txBody>
      </p:sp>
    </p:spTree>
    <p:extLst>
      <p:ext uri="{BB962C8B-B14F-4D97-AF65-F5344CB8AC3E}">
        <p14:creationId xmlns:p14="http://schemas.microsoft.com/office/powerpoint/2010/main" val="3685565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3812497-9ED3-E644-B90E-87DE044FB5E6}" type="datetimeFigureOut">
              <a:rPr lang="en-US" smtClean="0"/>
              <a:pPr>
                <a:defRPr/>
              </a:pPr>
              <a:t>11/3/2017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EB080D-95BB-2745-A13C-D4111489B075}" type="slidenum">
              <a:rPr lang="en-US" smtClean="0"/>
              <a:pPr>
                <a:defRPr/>
              </a:pPr>
              <a:t>‹#›</a:t>
            </a:fld>
            <a:endParaRPr lang="en-US"/>
          </a:p>
        </p:txBody>
      </p:sp>
    </p:spTree>
    <p:extLst>
      <p:ext uri="{BB962C8B-B14F-4D97-AF65-F5344CB8AC3E}">
        <p14:creationId xmlns:p14="http://schemas.microsoft.com/office/powerpoint/2010/main" val="2145003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ACB8F9-CA51-0145-B800-8F91530CFA0B}" type="datetimeFigureOut">
              <a:rPr lang="en-US" smtClean="0"/>
              <a:pPr>
                <a:defRPr/>
              </a:pPr>
              <a:t>11/3/2017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D3B1318-1E6A-8441-A090-5AD8646F71E5}" type="slidenum">
              <a:rPr lang="en-US" smtClean="0"/>
              <a:pPr>
                <a:defRPr/>
              </a:pPr>
              <a:t>‹#›</a:t>
            </a:fld>
            <a:endParaRPr lang="en-US"/>
          </a:p>
        </p:txBody>
      </p:sp>
    </p:spTree>
    <p:extLst>
      <p:ext uri="{BB962C8B-B14F-4D97-AF65-F5344CB8AC3E}">
        <p14:creationId xmlns:p14="http://schemas.microsoft.com/office/powerpoint/2010/main" val="356132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1042AF-063C-DE46-AACA-B034838D78F0}" type="datetimeFigureOut">
              <a:rPr lang="en-US" smtClean="0"/>
              <a:pPr>
                <a:defRPr/>
              </a:pPr>
              <a:t>11/3/2017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9879DD-5100-8C48-A16F-BDFF37164E3A}" type="slidenum">
              <a:rPr lang="en-US" smtClean="0"/>
              <a:pPr>
                <a:defRPr/>
              </a:pPr>
              <a:t>‹#›</a:t>
            </a:fld>
            <a:endParaRPr lang="en-US"/>
          </a:p>
        </p:txBody>
      </p:sp>
    </p:spTree>
    <p:extLst>
      <p:ext uri="{BB962C8B-B14F-4D97-AF65-F5344CB8AC3E}">
        <p14:creationId xmlns:p14="http://schemas.microsoft.com/office/powerpoint/2010/main" val="3829552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32CC4B-ABBB-7E44-B196-5FD86D97E12C}" type="datetimeFigureOut">
              <a:rPr lang="en-US" smtClean="0"/>
              <a:pPr>
                <a:defRPr/>
              </a:pPr>
              <a:t>11/3/2017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913FE35-17F9-3941-9838-FB5B12F32282}" type="slidenum">
              <a:rPr lang="en-US" smtClean="0"/>
              <a:pPr>
                <a:defRPr/>
              </a:pPr>
              <a:t>‹#›</a:t>
            </a:fld>
            <a:endParaRPr lang="en-US"/>
          </a:p>
        </p:txBody>
      </p:sp>
    </p:spTree>
    <p:extLst>
      <p:ext uri="{BB962C8B-B14F-4D97-AF65-F5344CB8AC3E}">
        <p14:creationId xmlns:p14="http://schemas.microsoft.com/office/powerpoint/2010/main" val="348579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4A829D-00B4-F04B-96A6-3568A9A4B4B3}" type="datetimeFigureOut">
              <a:rPr lang="en-US" smtClean="0"/>
              <a:pPr>
                <a:defRPr/>
              </a:pPr>
              <a:t>11/3/2017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675BC92-163A-2D43-A288-327D1D5B9584}" type="slidenum">
              <a:rPr lang="en-US" smtClean="0"/>
              <a:pPr>
                <a:defRPr/>
              </a:pPr>
              <a:t>‹#›</a:t>
            </a:fld>
            <a:endParaRPr lang="en-US"/>
          </a:p>
        </p:txBody>
      </p:sp>
    </p:spTree>
    <p:extLst>
      <p:ext uri="{BB962C8B-B14F-4D97-AF65-F5344CB8AC3E}">
        <p14:creationId xmlns:p14="http://schemas.microsoft.com/office/powerpoint/2010/main" val="3350659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51595C-B2E6-C34C-80C5-8BB02F70583F}" type="datetimeFigureOut">
              <a:rPr lang="en-US" smtClean="0"/>
              <a:pPr>
                <a:defRPr/>
              </a:pPr>
              <a:t>11/3/2017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7850F9-4B13-834A-81C3-0C5B0CFDE37A}" type="slidenum">
              <a:rPr lang="en-US" smtClean="0"/>
              <a:pPr>
                <a:defRPr/>
              </a:pPr>
              <a:t>‹#›</a:t>
            </a:fld>
            <a:endParaRPr lang="en-US"/>
          </a:p>
        </p:txBody>
      </p:sp>
    </p:spTree>
    <p:extLst>
      <p:ext uri="{BB962C8B-B14F-4D97-AF65-F5344CB8AC3E}">
        <p14:creationId xmlns:p14="http://schemas.microsoft.com/office/powerpoint/2010/main" val="31711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6D19A5F9-6F8E-1A40-8C2B-33F8F6D820AE}" type="datetimeFigureOut">
              <a:rPr lang="en-US" smtClean="0"/>
              <a:pPr>
                <a:defRPr/>
              </a:pPr>
              <a:t>11/3/2017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4EB3CAC3-DF0C-CB49-A959-BABE7A45B8C8}" type="slidenum">
              <a:rPr lang="en-US" smtClean="0"/>
              <a:pPr>
                <a:defRPr/>
              </a:pPr>
              <a:t>‹#›</a:t>
            </a:fld>
            <a:endParaRPr lang="en-US"/>
          </a:p>
        </p:txBody>
      </p:sp>
      <p:sp>
        <p:nvSpPr>
          <p:cNvPr id="7" name="Rectangle 6"/>
          <p:cNvSpPr/>
          <p:nvPr/>
        </p:nvSpPr>
        <p:spPr>
          <a:xfrm>
            <a:off x="0" y="6477000"/>
            <a:ext cx="9144000" cy="381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fontAlgn="base" hangingPunct="1">
        <a:spcBef>
          <a:spcPct val="0"/>
        </a:spcBef>
        <a:spcAft>
          <a:spcPct val="0"/>
        </a:spcAft>
        <a:defRPr sz="3600" b="1" kern="1200">
          <a:solidFill>
            <a:schemeClr val="tx1"/>
          </a:solidFill>
          <a:latin typeface="Gill Sans"/>
          <a:ea typeface="ＭＳ Ｐゴシック" pitchFamily="-110" charset="-128"/>
          <a:cs typeface="Gill Sans"/>
        </a:defRPr>
      </a:lvl1pPr>
      <a:lvl2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2pPr>
      <a:lvl3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3pPr>
      <a:lvl4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4pPr>
      <a:lvl5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5pPr>
      <a:lvl6pPr marL="4572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5" Type="http://schemas.openxmlformats.org/officeDocument/2006/relationships/slideLayout" Target="../slideLayouts/slideLayout5.xml"/><Relationship Id="rId4" Type="http://schemas.openxmlformats.org/officeDocument/2006/relationships/video" Target="../media/media2.mo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qDjkzCbwKM8"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images.jpeg"/>
          <p:cNvPicPr>
            <a:picLocks noChangeAspect="1"/>
          </p:cNvPicPr>
          <p:nvPr/>
        </p:nvPicPr>
        <p:blipFill>
          <a:blip r:embed="rId2"/>
          <a:srcRect/>
          <a:stretch>
            <a:fillRect/>
          </a:stretch>
        </p:blipFill>
        <p:spPr bwMode="auto">
          <a:xfrm>
            <a:off x="698719" y="1458913"/>
            <a:ext cx="4073525" cy="3051175"/>
          </a:xfrm>
          <a:prstGeom prst="rect">
            <a:avLst/>
          </a:prstGeom>
          <a:noFill/>
          <a:ln w="9525">
            <a:noFill/>
            <a:miter lim="800000"/>
            <a:headEnd/>
            <a:tailEnd/>
          </a:ln>
        </p:spPr>
      </p:pic>
      <p:pic>
        <p:nvPicPr>
          <p:cNvPr id="3" name="Picture 17" descr="images.jpeg"/>
          <p:cNvPicPr>
            <a:picLocks noChangeAspect="1"/>
          </p:cNvPicPr>
          <p:nvPr/>
        </p:nvPicPr>
        <p:blipFill>
          <a:blip r:embed="rId3"/>
          <a:srcRect/>
          <a:stretch>
            <a:fillRect/>
          </a:stretch>
        </p:blipFill>
        <p:spPr bwMode="auto">
          <a:xfrm>
            <a:off x="4768850" y="4010145"/>
            <a:ext cx="3733800" cy="2171700"/>
          </a:xfrm>
          <a:prstGeom prst="rect">
            <a:avLst/>
          </a:prstGeom>
          <a:noFill/>
          <a:ln w="9525">
            <a:noFill/>
            <a:miter lim="800000"/>
            <a:headEnd/>
            <a:tailEnd/>
          </a:ln>
        </p:spPr>
      </p:pic>
      <p:pic>
        <p:nvPicPr>
          <p:cNvPr id="4" name="Picture 18" descr="images-3.jpeg"/>
          <p:cNvPicPr>
            <a:picLocks noChangeAspect="1"/>
          </p:cNvPicPr>
          <p:nvPr/>
        </p:nvPicPr>
        <p:blipFill>
          <a:blip r:embed="rId4"/>
          <a:srcRect/>
          <a:stretch>
            <a:fillRect/>
          </a:stretch>
        </p:blipFill>
        <p:spPr bwMode="auto">
          <a:xfrm>
            <a:off x="2060198" y="3895725"/>
            <a:ext cx="2438400" cy="2451100"/>
          </a:xfrm>
          <a:prstGeom prst="rect">
            <a:avLst/>
          </a:prstGeom>
          <a:noFill/>
          <a:ln w="9525">
            <a:noFill/>
            <a:miter lim="800000"/>
            <a:headEnd/>
            <a:tailEnd/>
          </a:ln>
        </p:spPr>
      </p:pic>
      <p:pic>
        <p:nvPicPr>
          <p:cNvPr id="5" name="Picture 14" descr="images-2.jpeg"/>
          <p:cNvPicPr>
            <a:picLocks noChangeAspect="1"/>
          </p:cNvPicPr>
          <p:nvPr/>
        </p:nvPicPr>
        <p:blipFill>
          <a:blip r:embed="rId5"/>
          <a:srcRect/>
          <a:stretch>
            <a:fillRect/>
          </a:stretch>
        </p:blipFill>
        <p:spPr bwMode="auto">
          <a:xfrm>
            <a:off x="5001009" y="1421472"/>
            <a:ext cx="3187700" cy="2540000"/>
          </a:xfrm>
          <a:prstGeom prst="rect">
            <a:avLst/>
          </a:prstGeom>
          <a:noFill/>
          <a:ln w="9525">
            <a:noFill/>
            <a:miter lim="800000"/>
            <a:headEnd/>
            <a:tailEnd/>
          </a:ln>
        </p:spPr>
      </p:pic>
      <p:sp>
        <p:nvSpPr>
          <p:cNvPr id="6" name="TextBox 6"/>
          <p:cNvSpPr txBox="1">
            <a:spLocks noChangeArrowheads="1"/>
          </p:cNvSpPr>
          <p:nvPr/>
        </p:nvSpPr>
        <p:spPr bwMode="auto">
          <a:xfrm>
            <a:off x="6350" y="17463"/>
            <a:ext cx="5746750" cy="3416320"/>
          </a:xfrm>
          <a:prstGeom prst="rect">
            <a:avLst/>
          </a:prstGeom>
          <a:noFill/>
          <a:ln w="9525">
            <a:noFill/>
            <a:miter lim="800000"/>
            <a:headEnd/>
            <a:tailEnd/>
          </a:ln>
        </p:spPr>
        <p:txBody>
          <a:bodyPr>
            <a:prstTxWarp prst="textNoShape">
              <a:avLst/>
            </a:prstTxWarp>
            <a:spAutoFit/>
          </a:bodyPr>
          <a:lstStyle/>
          <a:p>
            <a:pPr marL="0" lvl="1"/>
            <a:r>
              <a:rPr lang="en-US" sz="3600" b="1" dirty="0" smtClean="0">
                <a:latin typeface="Gill Sans" charset="0"/>
                <a:cs typeface="Gill Sans" charset="0"/>
              </a:rPr>
              <a:t>Infectious Diseases</a:t>
            </a:r>
          </a:p>
          <a:p>
            <a:pPr marL="0" lvl="1"/>
            <a:r>
              <a:rPr lang="en-US" sz="3600" b="1" dirty="0" smtClean="0">
                <a:latin typeface="Gill Sans" charset="0"/>
                <a:cs typeface="Gill Sans" charset="0"/>
              </a:rPr>
              <a:t>Lesson 4.1</a:t>
            </a:r>
          </a:p>
          <a:p>
            <a:pPr marL="0" lvl="1"/>
            <a:r>
              <a:rPr lang="en-US" sz="3600" b="1" dirty="0" smtClean="0">
                <a:latin typeface="Gill Sans"/>
                <a:cs typeface="Gill Sans"/>
              </a:rPr>
              <a:t> </a:t>
            </a:r>
            <a:endParaRPr lang="en-US" sz="3600" b="1" dirty="0">
              <a:latin typeface="Gill Sans"/>
              <a:cs typeface="Gill Sans"/>
            </a:endParaRPr>
          </a:p>
          <a:p>
            <a:pPr marL="0" lvl="1" algn="ctr"/>
            <a:endParaRPr lang="en-US" sz="3600" b="1" dirty="0">
              <a:latin typeface="Gill Sans"/>
              <a:cs typeface="Gill Sans"/>
            </a:endParaRPr>
          </a:p>
          <a:p>
            <a:pPr marL="0" lvl="1" algn="ctr"/>
            <a:endParaRPr lang="en-US" sz="3600" b="1" dirty="0">
              <a:latin typeface="Gill Sans"/>
              <a:cs typeface="Gill Sans"/>
            </a:endParaRPr>
          </a:p>
          <a:p>
            <a:pPr algn="ctr"/>
            <a:endParaRPr lang="en-US" sz="3600" dirty="0">
              <a:latin typeface="Gill Sans"/>
              <a:cs typeface="Gill Sans"/>
            </a:endParaRPr>
          </a:p>
        </p:txBody>
      </p:sp>
    </p:spTree>
    <p:extLst>
      <p:ext uri="{BB962C8B-B14F-4D97-AF65-F5344CB8AC3E}">
        <p14:creationId xmlns:p14="http://schemas.microsoft.com/office/powerpoint/2010/main" val="143965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8"/>
          <p:cNvGrpSpPr>
            <a:grpSpLocks/>
          </p:cNvGrpSpPr>
          <p:nvPr/>
        </p:nvGrpSpPr>
        <p:grpSpPr bwMode="auto">
          <a:xfrm>
            <a:off x="222250" y="0"/>
            <a:ext cx="9144000" cy="6858000"/>
            <a:chOff x="0" y="0"/>
            <a:chExt cx="9144000" cy="6858000"/>
          </a:xfrm>
        </p:grpSpPr>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a:defRPr/>
              </a:pPr>
              <a:endParaRPr lang="en-US" sz="4400" b="1" dirty="0">
                <a:latin typeface="+mj-lt"/>
                <a:ea typeface="ＭＳ Ｐゴシック" charset="-128"/>
                <a:cs typeface="ＭＳ Ｐゴシック" charset="-128"/>
              </a:endParaRPr>
            </a:p>
          </p:txBody>
        </p:sp>
        <p:sp>
          <p:nvSpPr>
            <p:cNvPr id="24584" name="TextBox 7"/>
            <p:cNvSpPr txBox="1">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grpSp>
      <p:sp>
        <p:nvSpPr>
          <p:cNvPr id="24578" name="Title 5"/>
          <p:cNvSpPr>
            <a:spLocks noGrp="1"/>
          </p:cNvSpPr>
          <p:nvPr>
            <p:ph type="title"/>
          </p:nvPr>
        </p:nvSpPr>
        <p:spPr>
          <a:xfrm>
            <a:off x="222250" y="257291"/>
            <a:ext cx="8686800" cy="1143000"/>
          </a:xfrm>
        </p:spPr>
        <p:txBody>
          <a:bodyPr/>
          <a:lstStyle/>
          <a:p>
            <a:pPr fontAlgn="auto">
              <a:spcBef>
                <a:spcPts val="0"/>
              </a:spcBef>
              <a:spcAft>
                <a:spcPts val="0"/>
              </a:spcAft>
              <a:defRPr/>
            </a:pPr>
            <a:r>
              <a:rPr lang="en-US" dirty="0"/>
              <a:t>How might the location of pathogen replication impact symptoms?</a:t>
            </a:r>
          </a:p>
        </p:txBody>
      </p:sp>
      <p:sp>
        <p:nvSpPr>
          <p:cNvPr id="24579" name="Text Placeholder 1"/>
          <p:cNvSpPr>
            <a:spLocks noGrp="1"/>
          </p:cNvSpPr>
          <p:nvPr>
            <p:ph type="body" idx="1"/>
          </p:nvPr>
        </p:nvSpPr>
        <p:spPr>
          <a:xfrm>
            <a:off x="4868862" y="1728487"/>
            <a:ext cx="4040188" cy="639762"/>
          </a:xfrm>
        </p:spPr>
        <p:txBody>
          <a:bodyPr/>
          <a:lstStyle/>
          <a:p>
            <a:pPr algn="ctr"/>
            <a:r>
              <a:rPr lang="en-US" sz="2800" dirty="0" smtClean="0">
                <a:latin typeface="Calibri" charset="0"/>
                <a:ea typeface="ＭＳ Ｐゴシック" charset="0"/>
                <a:cs typeface="ＭＳ Ｐゴシック" charset="0"/>
              </a:rPr>
              <a:t>Intracellular</a:t>
            </a:r>
            <a:endParaRPr lang="en-US" sz="2800" dirty="0">
              <a:latin typeface="Calibri" charset="0"/>
              <a:ea typeface="ＭＳ Ｐゴシック" charset="0"/>
              <a:cs typeface="ＭＳ Ｐゴシック" charset="0"/>
            </a:endParaRPr>
          </a:p>
        </p:txBody>
      </p:sp>
      <p:sp>
        <p:nvSpPr>
          <p:cNvPr id="24581" name="Text Placeholder 2"/>
          <p:cNvSpPr>
            <a:spLocks noGrp="1"/>
          </p:cNvSpPr>
          <p:nvPr>
            <p:ph type="body" sz="quarter" idx="3"/>
          </p:nvPr>
        </p:nvSpPr>
        <p:spPr>
          <a:xfrm>
            <a:off x="457200" y="1728487"/>
            <a:ext cx="4041775" cy="639762"/>
          </a:xfrm>
        </p:spPr>
        <p:txBody>
          <a:bodyPr/>
          <a:lstStyle/>
          <a:p>
            <a:pPr algn="ctr"/>
            <a:r>
              <a:rPr lang="en-US" sz="2800" dirty="0" smtClean="0">
                <a:latin typeface="Calibri" charset="0"/>
                <a:ea typeface="ＭＳ Ｐゴシック" charset="0"/>
                <a:cs typeface="ＭＳ Ｐゴシック" charset="0"/>
              </a:rPr>
              <a:t>Extracellular</a:t>
            </a:r>
            <a:endParaRPr lang="en-US" sz="2800" dirty="0">
              <a:latin typeface="Calibri" charset="0"/>
              <a:ea typeface="ＭＳ Ｐゴシック" charset="0"/>
              <a:cs typeface="ＭＳ Ｐゴシック" charset="0"/>
            </a:endParaRPr>
          </a:p>
        </p:txBody>
      </p:sp>
      <p:pic>
        <p:nvPicPr>
          <p:cNvPr id="6" name="bacterial flagellar motility - YouTube_640x480.mov">
            <a:hlinkClick r:id="" action="ppaction://media"/>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6"/>
          <a:stretch>
            <a:fillRect/>
          </a:stretch>
        </p:blipFill>
        <p:spPr>
          <a:xfrm>
            <a:off x="457200" y="2676629"/>
            <a:ext cx="4041775" cy="3032125"/>
          </a:xfrm>
        </p:spPr>
      </p:pic>
      <p:pic>
        <p:nvPicPr>
          <p:cNvPr id="5" name="Vibrio cholerae - YouTube_640x480.mov">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868862" y="2678216"/>
            <a:ext cx="4040188" cy="3030538"/>
          </a:xfrm>
        </p:spPr>
      </p:pic>
    </p:spTree>
    <p:extLst>
      <p:ext uri="{BB962C8B-B14F-4D97-AF65-F5344CB8AC3E}">
        <p14:creationId xmlns:p14="http://schemas.microsoft.com/office/powerpoint/2010/main" val="48647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33" fill="hold"/>
                                        <p:tgtEl>
                                          <p:spTgt spid="5"/>
                                        </p:tgtEl>
                                      </p:cBhvr>
                                    </p:cmd>
                                  </p:childTnLst>
                                </p:cTn>
                              </p:par>
                            </p:childTnLst>
                          </p:cTn>
                        </p:par>
                        <p:par>
                          <p:cTn id="7" fill="hold">
                            <p:stCondLst>
                              <p:cond delay="19133"/>
                            </p:stCondLst>
                            <p:childTnLst>
                              <p:par>
                                <p:cTn id="8" presetID="1" presetClass="mediacall" presetSubtype="0" fill="hold" nodeType="afterEffect">
                                  <p:stCondLst>
                                    <p:cond delay="0"/>
                                  </p:stCondLst>
                                  <p:childTnLst>
                                    <p:cmd type="call" cmd="playFrom(0.0)">
                                      <p:cBhvr>
                                        <p:cTn id="9" dur="53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10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5"/>
          <p:cNvSpPr>
            <a:spLocks noGrp="1"/>
          </p:cNvSpPr>
          <p:nvPr>
            <p:ph type="title"/>
          </p:nvPr>
        </p:nvSpPr>
        <p:spPr/>
        <p:txBody>
          <a:bodyPr/>
          <a:lstStyle/>
          <a:p>
            <a:r>
              <a:rPr lang="en-US" sz="3000" dirty="0" smtClean="0">
                <a:latin typeface="Gill Sans" charset="0"/>
                <a:ea typeface="ＭＳ Ｐゴシック" charset="0"/>
              </a:rPr>
              <a:t>Both extracellular and intracellular bacteria </a:t>
            </a:r>
            <a:r>
              <a:rPr lang="en-US" sz="3000" dirty="0">
                <a:latin typeface="Gill Sans" charset="0"/>
                <a:ea typeface="ＭＳ Ｐゴシック" charset="0"/>
              </a:rPr>
              <a:t>damage the host </a:t>
            </a:r>
            <a:r>
              <a:rPr lang="en-US" sz="3000" dirty="0" smtClean="0">
                <a:latin typeface="Gill Sans" charset="0"/>
                <a:ea typeface="ＭＳ Ｐゴシック" charset="0"/>
              </a:rPr>
              <a:t>in direct and indirect ways</a:t>
            </a:r>
            <a:endParaRPr lang="en-US" sz="3000" dirty="0">
              <a:latin typeface="Gill Sans" charset="0"/>
              <a:ea typeface="ＭＳ Ｐゴシック" charset="0"/>
            </a:endParaRPr>
          </a:p>
        </p:txBody>
      </p:sp>
      <p:sp>
        <p:nvSpPr>
          <p:cNvPr id="25602" name="Rectangle 5"/>
          <p:cNvSpPr>
            <a:spLocks noGrp="1" noChangeArrowheads="1"/>
          </p:cNvSpPr>
          <p:nvPr>
            <p:ph sz="half" idx="1"/>
          </p:nvPr>
        </p:nvSpPr>
        <p:spPr>
          <a:xfrm>
            <a:off x="457199" y="1604818"/>
            <a:ext cx="4242855" cy="4525963"/>
          </a:xfrm>
        </p:spPr>
        <p:txBody>
          <a:bodyPr/>
          <a:lstStyle/>
          <a:p>
            <a:pPr>
              <a:lnSpc>
                <a:spcPct val="90000"/>
              </a:lnSpc>
            </a:pPr>
            <a:r>
              <a:rPr lang="en-US" b="1" dirty="0">
                <a:latin typeface="Calibri" charset="0"/>
                <a:ea typeface="ＭＳ Ｐゴシック" charset="0"/>
                <a:cs typeface="ＭＳ Ｐゴシック" charset="0"/>
              </a:rPr>
              <a:t>Extracellular</a:t>
            </a:r>
            <a:endParaRPr lang="en-US" dirty="0">
              <a:latin typeface="Calibri" charset="0"/>
              <a:ea typeface="ＭＳ Ｐゴシック" charset="0"/>
              <a:cs typeface="ＭＳ Ｐゴシック" charset="0"/>
            </a:endParaRPr>
          </a:p>
          <a:p>
            <a:pPr lvl="1">
              <a:lnSpc>
                <a:spcPct val="90000"/>
              </a:lnSpc>
            </a:pPr>
            <a:r>
              <a:rPr lang="en-US" dirty="0">
                <a:latin typeface="Calibri" charset="0"/>
                <a:ea typeface="ＭＳ Ｐゴシック" charset="0"/>
              </a:rPr>
              <a:t>Migrate to new locations</a:t>
            </a:r>
          </a:p>
          <a:p>
            <a:pPr lvl="1">
              <a:lnSpc>
                <a:spcPct val="90000"/>
              </a:lnSpc>
            </a:pPr>
            <a:r>
              <a:rPr lang="en-US" dirty="0">
                <a:latin typeface="Calibri" charset="0"/>
                <a:ea typeface="ＭＳ Ｐゴシック" charset="0"/>
              </a:rPr>
              <a:t>Survive in more hostile environments</a:t>
            </a:r>
          </a:p>
          <a:p>
            <a:pPr lvl="1">
              <a:lnSpc>
                <a:spcPct val="90000"/>
              </a:lnSpc>
            </a:pPr>
            <a:r>
              <a:rPr lang="en-US" dirty="0">
                <a:latin typeface="Calibri" charset="0"/>
                <a:ea typeface="ＭＳ Ｐゴシック" charset="0"/>
              </a:rPr>
              <a:t>Less dependent on host </a:t>
            </a:r>
            <a:r>
              <a:rPr lang="en-US" dirty="0" smtClean="0">
                <a:latin typeface="Calibri" charset="0"/>
                <a:ea typeface="ＭＳ Ｐゴシック" charset="0"/>
              </a:rPr>
              <a:t>cell</a:t>
            </a:r>
            <a:endParaRPr lang="en-US" dirty="0">
              <a:latin typeface="Calibri" charset="0"/>
              <a:ea typeface="ＭＳ Ｐゴシック" charset="0"/>
            </a:endParaRPr>
          </a:p>
          <a:p>
            <a:pPr lvl="1">
              <a:lnSpc>
                <a:spcPct val="90000"/>
              </a:lnSpc>
            </a:pPr>
            <a:r>
              <a:rPr lang="en-US" dirty="0" smtClean="0">
                <a:solidFill>
                  <a:schemeClr val="accent2"/>
                </a:solidFill>
              </a:rPr>
              <a:t>Direct or indirect damage with toxins or enzymes</a:t>
            </a:r>
          </a:p>
          <a:p>
            <a:pPr lvl="1">
              <a:lnSpc>
                <a:spcPct val="90000"/>
              </a:lnSpc>
            </a:pPr>
            <a:r>
              <a:rPr lang="en-US" dirty="0" smtClean="0">
                <a:solidFill>
                  <a:schemeClr val="accent2"/>
                </a:solidFill>
                <a:latin typeface="Calibri" charset="0"/>
                <a:ea typeface="ＭＳ Ｐゴシック" charset="0"/>
                <a:cs typeface="ＭＳ Ｐゴシック" charset="0"/>
              </a:rPr>
              <a:t>Indirect damage if the immune system damages healthy host cells while trying to eliminate the pathogen from the body</a:t>
            </a:r>
            <a:endParaRPr lang="en-US" dirty="0">
              <a:latin typeface="Calibri" charset="0"/>
              <a:ea typeface="ＭＳ Ｐゴシック" charset="0"/>
              <a:cs typeface="ＭＳ Ｐゴシック" charset="0"/>
            </a:endParaRPr>
          </a:p>
        </p:txBody>
      </p:sp>
      <p:sp>
        <p:nvSpPr>
          <p:cNvPr id="25603" name="Rectangle 3"/>
          <p:cNvSpPr>
            <a:spLocks noGrp="1" noChangeArrowheads="1"/>
          </p:cNvSpPr>
          <p:nvPr>
            <p:ph sz="half" idx="2"/>
          </p:nvPr>
        </p:nvSpPr>
        <p:spPr>
          <a:xfrm>
            <a:off x="4518571" y="1604818"/>
            <a:ext cx="4220084" cy="4525963"/>
          </a:xfrm>
        </p:spPr>
        <p:txBody>
          <a:bodyPr/>
          <a:lstStyle/>
          <a:p>
            <a:r>
              <a:rPr lang="en-US" b="1" dirty="0">
                <a:latin typeface="Calibri" charset="0"/>
                <a:ea typeface="ＭＳ Ｐゴシック" charset="0"/>
                <a:cs typeface="ＭＳ Ｐゴシック" charset="0"/>
              </a:rPr>
              <a:t>Intracellular</a:t>
            </a:r>
            <a:endParaRPr lang="en-US" dirty="0">
              <a:latin typeface="Calibri" charset="0"/>
              <a:ea typeface="ＭＳ Ｐゴシック" charset="0"/>
              <a:cs typeface="ＭＳ Ｐゴシック" charset="0"/>
            </a:endParaRPr>
          </a:p>
          <a:p>
            <a:pPr lvl="1"/>
            <a:r>
              <a:rPr lang="en-US" dirty="0" smtClean="0">
                <a:latin typeface="Calibri" charset="0"/>
                <a:ea typeface="ＭＳ Ｐゴシック" charset="0"/>
              </a:rPr>
              <a:t>Hide from host defenses</a:t>
            </a:r>
          </a:p>
          <a:p>
            <a:pPr lvl="1"/>
            <a:r>
              <a:rPr lang="en-US" dirty="0" smtClean="0">
                <a:latin typeface="Calibri" charset="0"/>
                <a:ea typeface="ＭＳ Ｐゴシック" charset="0"/>
              </a:rPr>
              <a:t>Utilize host resources</a:t>
            </a:r>
            <a:endParaRPr lang="en-US" dirty="0">
              <a:latin typeface="Calibri" charset="0"/>
              <a:ea typeface="ＭＳ Ｐゴシック" charset="0"/>
            </a:endParaRPr>
          </a:p>
          <a:p>
            <a:pPr lvl="1"/>
            <a:r>
              <a:rPr lang="en-US" dirty="0">
                <a:solidFill>
                  <a:srgbClr val="C0504D"/>
                </a:solidFill>
              </a:rPr>
              <a:t>D</a:t>
            </a:r>
            <a:r>
              <a:rPr lang="en-US" dirty="0" smtClean="0">
                <a:solidFill>
                  <a:srgbClr val="C0504D"/>
                </a:solidFill>
              </a:rPr>
              <a:t>irect </a:t>
            </a:r>
            <a:r>
              <a:rPr lang="en-US" dirty="0">
                <a:solidFill>
                  <a:srgbClr val="C0504D"/>
                </a:solidFill>
              </a:rPr>
              <a:t>damage as they use the nutrients of the host </a:t>
            </a:r>
            <a:r>
              <a:rPr lang="en-US" dirty="0" smtClean="0">
                <a:solidFill>
                  <a:srgbClr val="C0504D"/>
                </a:solidFill>
              </a:rPr>
              <a:t>cell and destroy it</a:t>
            </a:r>
            <a:endParaRPr lang="en-US" dirty="0">
              <a:solidFill>
                <a:srgbClr val="C0504D"/>
              </a:solidFill>
            </a:endParaRPr>
          </a:p>
          <a:p>
            <a:pPr lvl="1"/>
            <a:r>
              <a:rPr lang="en-US" dirty="0">
                <a:solidFill>
                  <a:srgbClr val="C0504D"/>
                </a:solidFill>
              </a:rPr>
              <a:t>I</a:t>
            </a:r>
            <a:r>
              <a:rPr lang="en-US" dirty="0" smtClean="0">
                <a:solidFill>
                  <a:srgbClr val="C0504D"/>
                </a:solidFill>
              </a:rPr>
              <a:t>ndirect </a:t>
            </a:r>
            <a:r>
              <a:rPr lang="en-US" dirty="0">
                <a:solidFill>
                  <a:srgbClr val="C0504D"/>
                </a:solidFill>
              </a:rPr>
              <a:t>damage if </a:t>
            </a:r>
            <a:r>
              <a:rPr lang="en-US" dirty="0" smtClean="0">
                <a:solidFill>
                  <a:srgbClr val="C0504D"/>
                </a:solidFill>
              </a:rPr>
              <a:t>the </a:t>
            </a:r>
            <a:r>
              <a:rPr lang="en-US" dirty="0">
                <a:solidFill>
                  <a:srgbClr val="C0504D"/>
                </a:solidFill>
              </a:rPr>
              <a:t>immune </a:t>
            </a:r>
            <a:r>
              <a:rPr lang="en-US" dirty="0" smtClean="0">
                <a:solidFill>
                  <a:srgbClr val="C0504D"/>
                </a:solidFill>
              </a:rPr>
              <a:t>system </a:t>
            </a:r>
            <a:r>
              <a:rPr lang="en-US" dirty="0">
                <a:solidFill>
                  <a:srgbClr val="C0504D"/>
                </a:solidFill>
              </a:rPr>
              <a:t>recognizes </a:t>
            </a:r>
            <a:r>
              <a:rPr lang="en-US" dirty="0" smtClean="0">
                <a:solidFill>
                  <a:srgbClr val="C0504D"/>
                </a:solidFill>
              </a:rPr>
              <a:t>a host cell is infected and kills it or if it damages healthy cells around the infected</a:t>
            </a:r>
            <a:endParaRPr lang="en-US" dirty="0">
              <a:solidFill>
                <a:srgbClr val="C0504D"/>
              </a:solidFill>
              <a:latin typeface="Calibri" charset="0"/>
              <a:ea typeface="ＭＳ Ｐゴシック" charset="0"/>
            </a:endParaRPr>
          </a:p>
          <a:p>
            <a:pPr lvl="1"/>
            <a:endParaRPr lang="en-US" dirty="0" smtClean="0">
              <a:latin typeface="Calibri" charset="0"/>
              <a:ea typeface="ＭＳ Ｐゴシック" charset="0"/>
            </a:endParaRPr>
          </a:p>
          <a:p>
            <a:pPr lvl="1"/>
            <a:endParaRPr lang="en-US" dirty="0">
              <a:latin typeface="Calibri" charset="0"/>
              <a:ea typeface="ＭＳ Ｐゴシック" charset="0"/>
            </a:endParaRPr>
          </a:p>
        </p:txBody>
      </p:sp>
    </p:spTree>
    <p:extLst>
      <p:ext uri="{BB962C8B-B14F-4D97-AF65-F5344CB8AC3E}">
        <p14:creationId xmlns:p14="http://schemas.microsoft.com/office/powerpoint/2010/main" val="388929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60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60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60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60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60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60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3630613" y="3643369"/>
            <a:ext cx="1160462" cy="0"/>
          </a:xfrm>
          <a:prstGeom prst="straightConnector1">
            <a:avLst/>
          </a:prstGeom>
          <a:ln w="508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7652" name="TextBox 12"/>
          <p:cNvSpPr txBox="1">
            <a:spLocks noChangeArrowheads="1"/>
          </p:cNvSpPr>
          <p:nvPr/>
        </p:nvSpPr>
        <p:spPr bwMode="auto">
          <a:xfrm>
            <a:off x="785813" y="2285080"/>
            <a:ext cx="2403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latin typeface="+mj-lt"/>
              </a:rPr>
              <a:t>Staphylococcus </a:t>
            </a:r>
            <a:r>
              <a:rPr lang="en-US" sz="1800" b="1" i="1" dirty="0" err="1">
                <a:latin typeface="+mj-lt"/>
              </a:rPr>
              <a:t>aureus</a:t>
            </a:r>
            <a:endParaRPr lang="en-US" sz="1800" b="1" i="1" dirty="0">
              <a:latin typeface="+mj-lt"/>
            </a:endParaRPr>
          </a:p>
        </p:txBody>
      </p:sp>
      <p:pic>
        <p:nvPicPr>
          <p:cNvPr id="27653" name="Picture 2" descr="M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697219"/>
            <a:ext cx="249713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2343206"/>
            <a:ext cx="34671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57200" y="274638"/>
            <a:ext cx="8229600" cy="1455688"/>
          </a:xfrm>
        </p:spPr>
        <p:txBody>
          <a:bodyPr/>
          <a:lstStyle/>
          <a:p>
            <a:r>
              <a:rPr lang="en-US" sz="3200" u="sng" dirty="0" smtClean="0"/>
              <a:t>Extracellular</a:t>
            </a:r>
            <a:r>
              <a:rPr lang="en-US" sz="3200" dirty="0" smtClean="0"/>
              <a:t> pathogens can often adapt to many environments (because they can move)</a:t>
            </a:r>
            <a:endParaRPr lang="en-US" sz="3200" dirty="0"/>
          </a:p>
        </p:txBody>
      </p:sp>
    </p:spTree>
    <p:extLst>
      <p:ext uri="{BB962C8B-B14F-4D97-AF65-F5344CB8AC3E}">
        <p14:creationId xmlns:p14="http://schemas.microsoft.com/office/powerpoint/2010/main" val="2110338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0457" y="2206501"/>
            <a:ext cx="2338884" cy="17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57200" y="274638"/>
            <a:ext cx="8229600" cy="1725330"/>
          </a:xfrm>
        </p:spPr>
        <p:txBody>
          <a:bodyPr/>
          <a:lstStyle/>
          <a:p>
            <a:r>
              <a:rPr lang="en-US" sz="3200" dirty="0" smtClean="0"/>
              <a:t>This means that </a:t>
            </a:r>
            <a:r>
              <a:rPr lang="en-US" sz="3200" u="sng" dirty="0" smtClean="0"/>
              <a:t>extracellular</a:t>
            </a:r>
            <a:r>
              <a:rPr lang="en-US" sz="3200" dirty="0" smtClean="0"/>
              <a:t> </a:t>
            </a:r>
            <a:r>
              <a:rPr lang="en-US" sz="3200" dirty="0"/>
              <a:t>replication </a:t>
            </a:r>
            <a:r>
              <a:rPr lang="en-US" sz="3200" dirty="0" smtClean="0"/>
              <a:t>can </a:t>
            </a:r>
            <a:r>
              <a:rPr lang="en-US" sz="3200" dirty="0"/>
              <a:t>be anywhere casing a wide range of </a:t>
            </a:r>
            <a:r>
              <a:rPr lang="en-US" sz="3200" dirty="0" smtClean="0"/>
              <a:t>symptoms</a:t>
            </a:r>
            <a:endParaRPr lang="en-US" sz="3200" dirty="0"/>
          </a:p>
        </p:txBody>
      </p:sp>
      <p:sp>
        <p:nvSpPr>
          <p:cNvPr id="6" name="Content Placeholder 5"/>
          <p:cNvSpPr>
            <a:spLocks noGrp="1"/>
          </p:cNvSpPr>
          <p:nvPr>
            <p:ph sz="half" idx="2"/>
          </p:nvPr>
        </p:nvSpPr>
        <p:spPr>
          <a:xfrm>
            <a:off x="4871179" y="4107035"/>
            <a:ext cx="4041775" cy="2794000"/>
          </a:xfrm>
        </p:spPr>
        <p:txBody>
          <a:bodyPr/>
          <a:lstStyle/>
          <a:p>
            <a:r>
              <a:rPr lang="en-US" b="1" dirty="0" smtClean="0"/>
              <a:t>Skin infections (cutaneous)</a:t>
            </a:r>
          </a:p>
          <a:p>
            <a:r>
              <a:rPr lang="en-US" b="1" dirty="0" smtClean="0"/>
              <a:t>Bloodstream infections</a:t>
            </a:r>
          </a:p>
          <a:p>
            <a:r>
              <a:rPr lang="en-US" b="1" dirty="0"/>
              <a:t>S</a:t>
            </a:r>
            <a:r>
              <a:rPr lang="en-US" b="1" dirty="0" smtClean="0"/>
              <a:t>urgical </a:t>
            </a:r>
            <a:r>
              <a:rPr lang="en-US" b="1" dirty="0"/>
              <a:t>site </a:t>
            </a:r>
            <a:r>
              <a:rPr lang="en-US" b="1" dirty="0" smtClean="0"/>
              <a:t>infections</a:t>
            </a:r>
          </a:p>
          <a:p>
            <a:r>
              <a:rPr lang="en-US" b="1" dirty="0" smtClean="0"/>
              <a:t>Pneumonia</a:t>
            </a:r>
            <a:endParaRPr lang="en-US" b="1" dirty="0"/>
          </a:p>
          <a:p>
            <a:pPr marL="0" indent="0">
              <a:buNone/>
            </a:pPr>
            <a:endParaRPr lang="en-US" b="1" dirty="0"/>
          </a:p>
        </p:txBody>
      </p:sp>
      <p:cxnSp>
        <p:nvCxnSpPr>
          <p:cNvPr id="10" name="Straight Arrow Connector 9"/>
          <p:cNvCxnSpPr/>
          <p:nvPr/>
        </p:nvCxnSpPr>
        <p:spPr>
          <a:xfrm flipH="1">
            <a:off x="3630613" y="3643369"/>
            <a:ext cx="1160462" cy="0"/>
          </a:xfrm>
          <a:prstGeom prst="straightConnector1">
            <a:avLst/>
          </a:prstGeom>
          <a:ln w="508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1" name="TextBox 12"/>
          <p:cNvSpPr txBox="1">
            <a:spLocks noChangeArrowheads="1"/>
          </p:cNvSpPr>
          <p:nvPr/>
        </p:nvSpPr>
        <p:spPr bwMode="auto">
          <a:xfrm>
            <a:off x="785813" y="2285080"/>
            <a:ext cx="2403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latin typeface="+mj-lt"/>
              </a:rPr>
              <a:t>Staphylococcus </a:t>
            </a:r>
            <a:r>
              <a:rPr lang="en-US" sz="1800" b="1" i="1" dirty="0" err="1">
                <a:latin typeface="+mj-lt"/>
              </a:rPr>
              <a:t>aureus</a:t>
            </a:r>
            <a:endParaRPr lang="en-US" sz="1800" b="1" i="1" dirty="0">
              <a:latin typeface="+mj-lt"/>
            </a:endParaRPr>
          </a:p>
        </p:txBody>
      </p:sp>
      <p:pic>
        <p:nvPicPr>
          <p:cNvPr id="12" name="Picture 2" descr="M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697219"/>
            <a:ext cx="249713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8376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outerShdw blurRad="50800" dist="38100" dir="2700000">
                  <a:srgbClr val="000000">
                    <a:alpha val="43000"/>
                  </a:srgbClr>
                </a:outerShdw>
              </a:effectLst>
              <a:uLnTx/>
              <a:uFillTx/>
              <a:latin typeface="+mj-lt"/>
              <a:ea typeface="+mj-ea"/>
              <a:cs typeface="+mj-cs"/>
            </a:endParaRPr>
          </a:p>
        </p:txBody>
      </p:sp>
      <p:pic>
        <p:nvPicPr>
          <p:cNvPr id="4" name="Picture 2" descr="Chlamydia"/>
          <p:cNvPicPr>
            <a:picLocks noChangeAspect="1" noChangeArrowheads="1"/>
          </p:cNvPicPr>
          <p:nvPr/>
        </p:nvPicPr>
        <p:blipFill>
          <a:blip r:embed="rId3"/>
          <a:srcRect/>
          <a:stretch>
            <a:fillRect/>
          </a:stretch>
        </p:blipFill>
        <p:spPr bwMode="auto">
          <a:xfrm>
            <a:off x="1055688" y="2835057"/>
            <a:ext cx="2136775" cy="2135187"/>
          </a:xfrm>
          <a:prstGeom prst="rect">
            <a:avLst/>
          </a:prstGeom>
          <a:noFill/>
          <a:ln w="9525">
            <a:noFill/>
            <a:miter lim="800000"/>
            <a:headEnd/>
            <a:tailEnd/>
          </a:ln>
        </p:spPr>
      </p:pic>
      <p:sp>
        <p:nvSpPr>
          <p:cNvPr id="5" name="TextBox 11"/>
          <p:cNvSpPr txBox="1">
            <a:spLocks noChangeArrowheads="1"/>
          </p:cNvSpPr>
          <p:nvPr/>
        </p:nvSpPr>
        <p:spPr bwMode="auto">
          <a:xfrm>
            <a:off x="457200" y="5038507"/>
            <a:ext cx="4168654" cy="646331"/>
          </a:xfrm>
          <a:prstGeom prst="rect">
            <a:avLst/>
          </a:prstGeom>
          <a:noFill/>
          <a:ln w="9525">
            <a:noFill/>
            <a:miter lim="800000"/>
            <a:headEnd/>
            <a:tailEnd/>
          </a:ln>
        </p:spPr>
        <p:txBody>
          <a:bodyPr wrap="none">
            <a:prstTxWarp prst="textNoShape">
              <a:avLst/>
            </a:prstTxWarp>
            <a:spAutoFit/>
          </a:bodyPr>
          <a:lstStyle/>
          <a:p>
            <a:r>
              <a:rPr lang="en-US" b="1" i="1" dirty="0" smtClean="0"/>
              <a:t>Chlamydia </a:t>
            </a:r>
            <a:r>
              <a:rPr lang="en-US" b="1" dirty="0" smtClean="0"/>
              <a:t>bacteria</a:t>
            </a:r>
            <a:r>
              <a:rPr lang="en-US" b="1" i="1" dirty="0" smtClean="0"/>
              <a:t> </a:t>
            </a:r>
            <a:r>
              <a:rPr lang="en-US" b="1" dirty="0" smtClean="0"/>
              <a:t>(green dots) </a:t>
            </a:r>
            <a:r>
              <a:rPr lang="en-US" b="1" dirty="0"/>
              <a:t>detected</a:t>
            </a:r>
          </a:p>
          <a:p>
            <a:r>
              <a:rPr lang="en-US" b="1" dirty="0"/>
              <a:t>i</a:t>
            </a:r>
            <a:r>
              <a:rPr lang="en-US" b="1" dirty="0" smtClean="0"/>
              <a:t>n host cells (red)</a:t>
            </a:r>
            <a:endParaRPr lang="en-US" b="1" dirty="0"/>
          </a:p>
        </p:txBody>
      </p:sp>
      <p:cxnSp>
        <p:nvCxnSpPr>
          <p:cNvPr id="6" name="Straight Arrow Connector 5"/>
          <p:cNvCxnSpPr/>
          <p:nvPr/>
        </p:nvCxnSpPr>
        <p:spPr>
          <a:xfrm flipH="1">
            <a:off x="2198688" y="3849134"/>
            <a:ext cx="2708275" cy="0"/>
          </a:xfrm>
          <a:prstGeom prst="straightConnector1">
            <a:avLst/>
          </a:prstGeom>
          <a:ln w="508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7" name="Picture 13"/>
          <p:cNvPicPr>
            <a:picLocks noChangeAspect="1"/>
          </p:cNvPicPr>
          <p:nvPr/>
        </p:nvPicPr>
        <p:blipFill>
          <a:blip r:embed="rId4"/>
          <a:srcRect/>
          <a:stretch>
            <a:fillRect/>
          </a:stretch>
        </p:blipFill>
        <p:spPr bwMode="auto">
          <a:xfrm>
            <a:off x="4906963" y="2255619"/>
            <a:ext cx="3779837" cy="2506663"/>
          </a:xfrm>
          <a:prstGeom prst="rect">
            <a:avLst/>
          </a:prstGeom>
          <a:noFill/>
          <a:ln w="9525">
            <a:noFill/>
            <a:miter lim="800000"/>
            <a:headEnd/>
            <a:tailEnd/>
          </a:ln>
        </p:spPr>
      </p:pic>
      <p:sp>
        <p:nvSpPr>
          <p:cNvPr id="8" name="TextBox 9"/>
          <p:cNvSpPr txBox="1">
            <a:spLocks noChangeArrowheads="1"/>
          </p:cNvSpPr>
          <p:nvPr/>
        </p:nvSpPr>
        <p:spPr bwMode="auto">
          <a:xfrm>
            <a:off x="4906963" y="4762282"/>
            <a:ext cx="3779837" cy="922337"/>
          </a:xfrm>
          <a:prstGeom prst="rect">
            <a:avLst/>
          </a:prstGeom>
          <a:noFill/>
          <a:ln w="9525">
            <a:noFill/>
            <a:miter lim="800000"/>
            <a:headEnd/>
            <a:tailEnd/>
          </a:ln>
        </p:spPr>
        <p:txBody>
          <a:bodyPr>
            <a:prstTxWarp prst="textNoShape">
              <a:avLst/>
            </a:prstTxWarp>
            <a:spAutoFit/>
          </a:bodyPr>
          <a:lstStyle/>
          <a:p>
            <a:r>
              <a:rPr lang="en-US" b="1" i="1" dirty="0">
                <a:latin typeface="Calibri" charset="0"/>
              </a:rPr>
              <a:t>Chlamydia trachomatis </a:t>
            </a:r>
            <a:r>
              <a:rPr lang="en-US" b="1" dirty="0">
                <a:latin typeface="Calibri" charset="0"/>
              </a:rPr>
              <a:t>is the leading cause of bacterially transmitted STDs – 4 million cases in the US </a:t>
            </a:r>
            <a:r>
              <a:rPr lang="en-US" b="1" dirty="0" smtClean="0">
                <a:latin typeface="Calibri" charset="0"/>
              </a:rPr>
              <a:t>annually!</a:t>
            </a:r>
            <a:endParaRPr lang="en-US" b="1" dirty="0">
              <a:latin typeface="Calibri" charset="0"/>
            </a:endParaRPr>
          </a:p>
        </p:txBody>
      </p:sp>
      <p:sp>
        <p:nvSpPr>
          <p:cNvPr id="9" name="Title 1"/>
          <p:cNvSpPr txBox="1">
            <a:spLocks/>
          </p:cNvSpPr>
          <p:nvPr/>
        </p:nvSpPr>
        <p:spPr bwMode="auto">
          <a:xfrm>
            <a:off x="0" y="274638"/>
            <a:ext cx="9144000"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ctr" fontAlgn="auto">
              <a:spcAft>
                <a:spcPts val="0"/>
              </a:spcAft>
              <a:defRPr/>
            </a:pPr>
            <a:endParaRPr kumimoji="0" lang="en-US" sz="3600" b="1" i="0" u="none" strike="noStrike" kern="1200" cap="none" spc="0" normalizeH="0" baseline="0" noProof="0" dirty="0">
              <a:ln>
                <a:noFill/>
              </a:ln>
              <a:solidFill>
                <a:schemeClr val="tx1"/>
              </a:solidFill>
              <a:uLnTx/>
              <a:uFillTx/>
              <a:latin typeface="Gill Sans"/>
              <a:ea typeface="+mj-ea"/>
              <a:cs typeface="Gill Sans"/>
            </a:endParaRPr>
          </a:p>
        </p:txBody>
      </p:sp>
      <p:sp>
        <p:nvSpPr>
          <p:cNvPr id="11" name="TextBox 10"/>
          <p:cNvSpPr txBox="1"/>
          <p:nvPr/>
        </p:nvSpPr>
        <p:spPr>
          <a:xfrm>
            <a:off x="3319892" y="3901857"/>
            <a:ext cx="1319893" cy="646331"/>
          </a:xfrm>
          <a:prstGeom prst="rect">
            <a:avLst/>
          </a:prstGeom>
          <a:noFill/>
        </p:spPr>
        <p:txBody>
          <a:bodyPr wrap="none" rtlCol="0">
            <a:spAutoFit/>
          </a:bodyPr>
          <a:lstStyle/>
          <a:p>
            <a:r>
              <a:rPr lang="en-US" b="1" dirty="0" smtClean="0"/>
              <a:t>Damages to </a:t>
            </a:r>
          </a:p>
          <a:p>
            <a:r>
              <a:rPr lang="en-US" b="1" dirty="0"/>
              <a:t>h</a:t>
            </a:r>
            <a:r>
              <a:rPr lang="en-US" b="1" dirty="0" smtClean="0"/>
              <a:t>ost tissues</a:t>
            </a:r>
            <a:endParaRPr lang="en-US" b="1" dirty="0"/>
          </a:p>
        </p:txBody>
      </p:sp>
      <p:sp>
        <p:nvSpPr>
          <p:cNvPr id="13" name="Title 12"/>
          <p:cNvSpPr>
            <a:spLocks noGrp="1"/>
          </p:cNvSpPr>
          <p:nvPr>
            <p:ph type="title"/>
          </p:nvPr>
        </p:nvSpPr>
        <p:spPr>
          <a:xfrm>
            <a:off x="282454" y="193561"/>
            <a:ext cx="8686800" cy="1824993"/>
          </a:xfrm>
        </p:spPr>
        <p:txBody>
          <a:bodyPr/>
          <a:lstStyle/>
          <a:p>
            <a:pPr lvl="0"/>
            <a:r>
              <a:rPr lang="en-US" u="sng" dirty="0"/>
              <a:t>Intracellular</a:t>
            </a:r>
            <a:r>
              <a:rPr lang="en-US" dirty="0"/>
              <a:t> replication is </a:t>
            </a:r>
            <a:r>
              <a:rPr lang="en-US" i="1" dirty="0"/>
              <a:t>cell type </a:t>
            </a:r>
            <a:r>
              <a:rPr lang="en-US" dirty="0" smtClean="0"/>
              <a:t>restricted</a:t>
            </a:r>
            <a:endParaRPr lang="en-US" dirty="0"/>
          </a:p>
        </p:txBody>
      </p:sp>
    </p:spTree>
    <p:extLst>
      <p:ext uri="{BB962C8B-B14F-4D97-AF65-F5344CB8AC3E}">
        <p14:creationId xmlns:p14="http://schemas.microsoft.com/office/powerpoint/2010/main" val="1075978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25879"/>
            <a:ext cx="8229600" cy="1445141"/>
          </a:xfrm>
        </p:spPr>
        <p:txBody>
          <a:bodyPr/>
          <a:lstStyle/>
          <a:p>
            <a:r>
              <a:rPr lang="en-US" sz="3200" dirty="0"/>
              <a:t>This means that </a:t>
            </a:r>
            <a:r>
              <a:rPr lang="en-US" sz="3200" dirty="0" smtClean="0"/>
              <a:t>the location </a:t>
            </a:r>
            <a:r>
              <a:rPr lang="en-US" sz="3200" dirty="0"/>
              <a:t>of </a:t>
            </a:r>
            <a:r>
              <a:rPr lang="en-US" sz="3200" u="sng" dirty="0"/>
              <a:t>intracellular</a:t>
            </a:r>
            <a:r>
              <a:rPr lang="en-US" sz="3200" dirty="0"/>
              <a:t> infections and their symptoms are </a:t>
            </a:r>
            <a:r>
              <a:rPr lang="en-US" sz="3200" i="1" dirty="0" smtClean="0"/>
              <a:t>predictable</a:t>
            </a:r>
            <a:endParaRPr lang="en-US" sz="3200" i="1" dirty="0"/>
          </a:p>
        </p:txBody>
      </p:sp>
      <p:pic>
        <p:nvPicPr>
          <p:cNvPr id="12" name="Picture 2" descr="Chlamydia"/>
          <p:cNvPicPr>
            <a:picLocks noChangeAspect="1" noChangeArrowheads="1"/>
          </p:cNvPicPr>
          <p:nvPr/>
        </p:nvPicPr>
        <p:blipFill>
          <a:blip r:embed="rId3"/>
          <a:srcRect/>
          <a:stretch>
            <a:fillRect/>
          </a:stretch>
        </p:blipFill>
        <p:spPr bwMode="auto">
          <a:xfrm>
            <a:off x="1055688" y="2835057"/>
            <a:ext cx="2136775" cy="2135187"/>
          </a:xfrm>
          <a:prstGeom prst="rect">
            <a:avLst/>
          </a:prstGeom>
          <a:noFill/>
          <a:ln w="9525">
            <a:noFill/>
            <a:miter lim="800000"/>
            <a:headEnd/>
            <a:tailEnd/>
          </a:ln>
        </p:spPr>
      </p:pic>
      <p:sp>
        <p:nvSpPr>
          <p:cNvPr id="13" name="TextBox 11"/>
          <p:cNvSpPr txBox="1">
            <a:spLocks noChangeArrowheads="1"/>
          </p:cNvSpPr>
          <p:nvPr/>
        </p:nvSpPr>
        <p:spPr bwMode="auto">
          <a:xfrm>
            <a:off x="457200" y="5038507"/>
            <a:ext cx="4489114" cy="923330"/>
          </a:xfrm>
          <a:prstGeom prst="rect">
            <a:avLst/>
          </a:prstGeom>
          <a:noFill/>
          <a:ln w="9525">
            <a:noFill/>
            <a:miter lim="800000"/>
            <a:headEnd/>
            <a:tailEnd/>
          </a:ln>
        </p:spPr>
        <p:txBody>
          <a:bodyPr wrap="none">
            <a:prstTxWarp prst="textNoShape">
              <a:avLst/>
            </a:prstTxWarp>
            <a:spAutoFit/>
          </a:bodyPr>
          <a:lstStyle/>
          <a:p>
            <a:r>
              <a:rPr lang="en-US" b="1" i="1" dirty="0" smtClean="0"/>
              <a:t>Chlamydia </a:t>
            </a:r>
            <a:r>
              <a:rPr lang="en-US" b="1" dirty="0" smtClean="0"/>
              <a:t>bacteria</a:t>
            </a:r>
            <a:r>
              <a:rPr lang="en-US" b="1" i="1" dirty="0" smtClean="0"/>
              <a:t> </a:t>
            </a:r>
            <a:r>
              <a:rPr lang="en-US" b="1" dirty="0" smtClean="0"/>
              <a:t>(green dots) </a:t>
            </a:r>
            <a:r>
              <a:rPr lang="en-US" b="1" dirty="0"/>
              <a:t>detected</a:t>
            </a:r>
          </a:p>
          <a:p>
            <a:r>
              <a:rPr lang="en-US" b="1" dirty="0"/>
              <a:t>i</a:t>
            </a:r>
            <a:r>
              <a:rPr lang="en-US" b="1" dirty="0" smtClean="0"/>
              <a:t>n host cells (red) – genitals, bottoms of feet, </a:t>
            </a:r>
          </a:p>
          <a:p>
            <a:r>
              <a:rPr lang="en-US" b="1" dirty="0"/>
              <a:t>f</a:t>
            </a:r>
            <a:r>
              <a:rPr lang="en-US" b="1" dirty="0" smtClean="0"/>
              <a:t>ingertips, and around the mouth</a:t>
            </a:r>
          </a:p>
        </p:txBody>
      </p:sp>
      <p:cxnSp>
        <p:nvCxnSpPr>
          <p:cNvPr id="14" name="Straight Arrow Connector 13"/>
          <p:cNvCxnSpPr/>
          <p:nvPr/>
        </p:nvCxnSpPr>
        <p:spPr>
          <a:xfrm flipH="1">
            <a:off x="2198688" y="3849134"/>
            <a:ext cx="2708275" cy="0"/>
          </a:xfrm>
          <a:prstGeom prst="straightConnector1">
            <a:avLst/>
          </a:prstGeom>
          <a:ln w="508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16" name="Picture 13"/>
          <p:cNvPicPr>
            <a:picLocks noChangeAspect="1"/>
          </p:cNvPicPr>
          <p:nvPr/>
        </p:nvPicPr>
        <p:blipFill>
          <a:blip r:embed="rId4"/>
          <a:srcRect/>
          <a:stretch>
            <a:fillRect/>
          </a:stretch>
        </p:blipFill>
        <p:spPr bwMode="auto">
          <a:xfrm>
            <a:off x="4906963" y="2255619"/>
            <a:ext cx="3779837" cy="2506663"/>
          </a:xfrm>
          <a:prstGeom prst="rect">
            <a:avLst/>
          </a:prstGeom>
          <a:noFill/>
          <a:ln w="9525">
            <a:noFill/>
            <a:miter lim="800000"/>
            <a:headEnd/>
            <a:tailEnd/>
          </a:ln>
        </p:spPr>
      </p:pic>
      <p:sp>
        <p:nvSpPr>
          <p:cNvPr id="17" name="TextBox 9"/>
          <p:cNvSpPr txBox="1">
            <a:spLocks noChangeArrowheads="1"/>
          </p:cNvSpPr>
          <p:nvPr/>
        </p:nvSpPr>
        <p:spPr bwMode="auto">
          <a:xfrm>
            <a:off x="4906963" y="4762282"/>
            <a:ext cx="3779837" cy="922337"/>
          </a:xfrm>
          <a:prstGeom prst="rect">
            <a:avLst/>
          </a:prstGeom>
          <a:noFill/>
          <a:ln w="9525">
            <a:noFill/>
            <a:miter lim="800000"/>
            <a:headEnd/>
            <a:tailEnd/>
          </a:ln>
        </p:spPr>
        <p:txBody>
          <a:bodyPr>
            <a:prstTxWarp prst="textNoShape">
              <a:avLst/>
            </a:prstTxWarp>
            <a:spAutoFit/>
          </a:bodyPr>
          <a:lstStyle/>
          <a:p>
            <a:r>
              <a:rPr lang="en-US" b="1" i="1" dirty="0">
                <a:latin typeface="Calibri" charset="0"/>
              </a:rPr>
              <a:t>Chlamydia trachomatis </a:t>
            </a:r>
            <a:r>
              <a:rPr lang="en-US" b="1" dirty="0">
                <a:latin typeface="Calibri" charset="0"/>
              </a:rPr>
              <a:t>is the leading cause of bacterially transmitted STDs – 4 million cases in the US </a:t>
            </a:r>
            <a:r>
              <a:rPr lang="en-US" b="1" dirty="0" smtClean="0">
                <a:latin typeface="Calibri" charset="0"/>
              </a:rPr>
              <a:t>annually!</a:t>
            </a:r>
            <a:endParaRPr lang="en-US" b="1" dirty="0">
              <a:latin typeface="Calibri" charset="0"/>
            </a:endParaRPr>
          </a:p>
        </p:txBody>
      </p:sp>
      <p:sp>
        <p:nvSpPr>
          <p:cNvPr id="18" name="TextBox 17"/>
          <p:cNvSpPr txBox="1"/>
          <p:nvPr/>
        </p:nvSpPr>
        <p:spPr>
          <a:xfrm>
            <a:off x="3319892" y="3901857"/>
            <a:ext cx="1319893" cy="646331"/>
          </a:xfrm>
          <a:prstGeom prst="rect">
            <a:avLst/>
          </a:prstGeom>
          <a:noFill/>
        </p:spPr>
        <p:txBody>
          <a:bodyPr wrap="none" rtlCol="0">
            <a:spAutoFit/>
          </a:bodyPr>
          <a:lstStyle/>
          <a:p>
            <a:r>
              <a:rPr lang="en-US" b="1" dirty="0" smtClean="0"/>
              <a:t>Damages to </a:t>
            </a:r>
          </a:p>
          <a:p>
            <a:r>
              <a:rPr lang="en-US" b="1" dirty="0"/>
              <a:t>h</a:t>
            </a:r>
            <a:r>
              <a:rPr lang="en-US" b="1" dirty="0" smtClean="0"/>
              <a:t>ost tissues</a:t>
            </a:r>
            <a:endParaRPr lang="en-US" b="1" dirty="0"/>
          </a:p>
        </p:txBody>
      </p:sp>
    </p:spTree>
    <p:extLst>
      <p:ext uri="{BB962C8B-B14F-4D97-AF65-F5344CB8AC3E}">
        <p14:creationId xmlns:p14="http://schemas.microsoft.com/office/powerpoint/2010/main" val="38149617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33400" y="49828"/>
            <a:ext cx="8229600" cy="77628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77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uLnTx/>
                <a:uFillTx/>
                <a:latin typeface="Gill Sans"/>
                <a:ea typeface="+mj-ea"/>
                <a:cs typeface="Gill Sans"/>
              </a:rPr>
              <a:t>How </a:t>
            </a:r>
            <a:r>
              <a:rPr lang="en-US" sz="3600" b="1" i="1" dirty="0">
                <a:latin typeface="Gill Sans"/>
                <a:ea typeface="+mj-ea"/>
                <a:cs typeface="Gill Sans"/>
              </a:rPr>
              <a:t>C</a:t>
            </a:r>
            <a:r>
              <a:rPr kumimoji="0" lang="en-US" sz="3600" b="1" i="1" u="none" strike="noStrike" kern="1200" cap="none" spc="0" normalizeH="0" baseline="0" noProof="0" dirty="0" err="1" smtClean="0">
                <a:ln>
                  <a:noFill/>
                </a:ln>
                <a:solidFill>
                  <a:schemeClr val="tx1"/>
                </a:solidFill>
                <a:uLnTx/>
                <a:uFillTx/>
                <a:latin typeface="Gill Sans"/>
                <a:ea typeface="+mj-ea"/>
                <a:cs typeface="Gill Sans"/>
              </a:rPr>
              <a:t>hlamydia</a:t>
            </a:r>
            <a:r>
              <a:rPr kumimoji="0" lang="en-US" sz="3600" b="1" i="0" u="none" strike="noStrike" kern="1200" cap="none" spc="0" normalizeH="0" baseline="0" noProof="0" dirty="0" smtClean="0">
                <a:ln>
                  <a:noFill/>
                </a:ln>
                <a:solidFill>
                  <a:schemeClr val="tx1"/>
                </a:solidFill>
                <a:uLnTx/>
                <a:uFillTx/>
                <a:latin typeface="Gill Sans"/>
                <a:ea typeface="+mj-ea"/>
                <a:cs typeface="Gill Sans"/>
              </a:rPr>
              <a:t> replicates inside </a:t>
            </a:r>
            <a:r>
              <a:rPr kumimoji="0" lang="en-US" sz="3600" b="1" i="0" u="none" strike="noStrike" kern="1200" cap="none" spc="0" normalizeH="0" baseline="0" noProof="0" dirty="0" smtClean="0">
                <a:ln>
                  <a:noFill/>
                </a:ln>
                <a:solidFill>
                  <a:schemeClr val="tx1"/>
                </a:solidFill>
                <a:uLnTx/>
                <a:uFillTx/>
                <a:latin typeface="Gill Sans"/>
                <a:ea typeface="+mj-ea"/>
                <a:cs typeface="Gill Sans"/>
              </a:rPr>
              <a:t>cells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uLnTx/>
                <a:uFillTx/>
                <a:latin typeface="Gill Sans"/>
                <a:ea typeface="+mj-ea"/>
                <a:cs typeface="Gill Sans"/>
                <a:hlinkClick r:id="rId3"/>
              </a:rPr>
              <a:t>animation</a:t>
            </a:r>
            <a:endParaRPr kumimoji="0" lang="en-US" sz="3600" b="1" i="0" u="none" strike="noStrike" kern="1200" cap="none" spc="0" normalizeH="0" baseline="0" noProof="0" dirty="0">
              <a:ln>
                <a:noFill/>
              </a:ln>
              <a:solidFill>
                <a:schemeClr val="tx1"/>
              </a:solidFill>
              <a:uLnTx/>
              <a:uFillTx/>
              <a:latin typeface="Gill Sans"/>
              <a:ea typeface="+mj-ea"/>
              <a:cs typeface="Gill Sans"/>
            </a:endParaRPr>
          </a:p>
        </p:txBody>
      </p:sp>
      <p:pic>
        <p:nvPicPr>
          <p:cNvPr id="3" name="Picture 9" descr="chlamydia unlabeled.jpg"/>
          <p:cNvPicPr>
            <a:picLocks noChangeAspect="1"/>
          </p:cNvPicPr>
          <p:nvPr/>
        </p:nvPicPr>
        <p:blipFill>
          <a:blip r:embed="rId4"/>
          <a:srcRect/>
          <a:stretch>
            <a:fillRect/>
          </a:stretch>
        </p:blipFill>
        <p:spPr bwMode="auto">
          <a:xfrm>
            <a:off x="1743075" y="974725"/>
            <a:ext cx="5895975" cy="5367338"/>
          </a:xfrm>
          <a:prstGeom prst="rect">
            <a:avLst/>
          </a:prstGeom>
          <a:noFill/>
          <a:ln w="9525">
            <a:noFill/>
            <a:miter lim="800000"/>
            <a:headEnd/>
            <a:tailEnd/>
          </a:ln>
        </p:spPr>
      </p:pic>
      <p:sp>
        <p:nvSpPr>
          <p:cNvPr id="4" name="TextBox 10"/>
          <p:cNvSpPr txBox="1">
            <a:spLocks noChangeArrowheads="1"/>
          </p:cNvSpPr>
          <p:nvPr/>
        </p:nvSpPr>
        <p:spPr bwMode="auto">
          <a:xfrm>
            <a:off x="120764" y="1492073"/>
            <a:ext cx="1959822" cy="830997"/>
          </a:xfrm>
          <a:prstGeom prst="rect">
            <a:avLst/>
          </a:prstGeom>
          <a:noFill/>
          <a:ln w="9525">
            <a:noFill/>
            <a:miter lim="800000"/>
            <a:headEnd/>
            <a:tailEnd/>
          </a:ln>
        </p:spPr>
        <p:txBody>
          <a:bodyPr wrap="square">
            <a:prstTxWarp prst="textNoShape">
              <a:avLst/>
            </a:prstTxWarp>
            <a:spAutoFit/>
          </a:bodyPr>
          <a:lstStyle/>
          <a:p>
            <a:r>
              <a:rPr lang="en-US" sz="1600" b="1" dirty="0" smtClean="0"/>
              <a:t>1.  Extracellular bacteria</a:t>
            </a:r>
            <a:r>
              <a:rPr lang="en-US" sz="1600" b="1" dirty="0"/>
              <a:t> </a:t>
            </a:r>
            <a:r>
              <a:rPr lang="en-US" sz="1600" b="1" dirty="0" smtClean="0"/>
              <a:t>attach to host cells</a:t>
            </a:r>
            <a:endParaRPr lang="en-US" sz="1600" b="1" dirty="0"/>
          </a:p>
        </p:txBody>
      </p:sp>
      <p:sp>
        <p:nvSpPr>
          <p:cNvPr id="6" name="TextBox 14"/>
          <p:cNvSpPr txBox="1">
            <a:spLocks noChangeArrowheads="1"/>
          </p:cNvSpPr>
          <p:nvPr/>
        </p:nvSpPr>
        <p:spPr bwMode="auto">
          <a:xfrm>
            <a:off x="120764" y="2690498"/>
            <a:ext cx="1738000" cy="584776"/>
          </a:xfrm>
          <a:prstGeom prst="rect">
            <a:avLst/>
          </a:prstGeom>
          <a:noFill/>
          <a:ln w="9525">
            <a:noFill/>
            <a:miter lim="800000"/>
            <a:headEnd/>
            <a:tailEnd/>
          </a:ln>
        </p:spPr>
        <p:txBody>
          <a:bodyPr wrap="square">
            <a:prstTxWarp prst="textNoShape">
              <a:avLst/>
            </a:prstTxWarp>
            <a:spAutoFit/>
          </a:bodyPr>
          <a:lstStyle/>
          <a:p>
            <a:r>
              <a:rPr lang="en-US" sz="1600" b="1" dirty="0" smtClean="0"/>
              <a:t>2.  B</a:t>
            </a:r>
            <a:r>
              <a:rPr lang="en-US" sz="1600" b="1" dirty="0" smtClean="0">
                <a:latin typeface="Calibri" charset="0"/>
              </a:rPr>
              <a:t>acteria enter</a:t>
            </a:r>
            <a:r>
              <a:rPr lang="en-US" sz="1600" b="1" dirty="0"/>
              <a:t> </a:t>
            </a:r>
            <a:r>
              <a:rPr lang="en-US" sz="1600" b="1" dirty="0" smtClean="0"/>
              <a:t>the host cells</a:t>
            </a:r>
            <a:endParaRPr lang="en-US" sz="1600" b="1" dirty="0">
              <a:latin typeface="Calibri" charset="0"/>
            </a:endParaRPr>
          </a:p>
        </p:txBody>
      </p:sp>
      <p:sp>
        <p:nvSpPr>
          <p:cNvPr id="8" name="TextBox 17"/>
          <p:cNvSpPr txBox="1">
            <a:spLocks noChangeArrowheads="1"/>
          </p:cNvSpPr>
          <p:nvPr/>
        </p:nvSpPr>
        <p:spPr bwMode="auto">
          <a:xfrm>
            <a:off x="120764" y="3729038"/>
            <a:ext cx="1666875" cy="830997"/>
          </a:xfrm>
          <a:prstGeom prst="rect">
            <a:avLst/>
          </a:prstGeom>
          <a:noFill/>
          <a:ln w="9525">
            <a:noFill/>
            <a:miter lim="800000"/>
            <a:headEnd/>
            <a:tailEnd/>
          </a:ln>
        </p:spPr>
        <p:txBody>
          <a:bodyPr>
            <a:prstTxWarp prst="textNoShape">
              <a:avLst/>
            </a:prstTxWarp>
            <a:spAutoFit/>
          </a:bodyPr>
          <a:lstStyle/>
          <a:p>
            <a:r>
              <a:rPr lang="en-US" sz="1600" b="1" dirty="0" smtClean="0"/>
              <a:t>3.  Bacteria hide in vesicles and replicate</a:t>
            </a:r>
            <a:endParaRPr lang="en-US" sz="1600" b="1" dirty="0"/>
          </a:p>
        </p:txBody>
      </p:sp>
      <p:sp>
        <p:nvSpPr>
          <p:cNvPr id="9" name="TextBox 19"/>
          <p:cNvSpPr txBox="1">
            <a:spLocks noChangeArrowheads="1"/>
          </p:cNvSpPr>
          <p:nvPr/>
        </p:nvSpPr>
        <p:spPr bwMode="auto">
          <a:xfrm>
            <a:off x="6736524" y="1613279"/>
            <a:ext cx="1805052" cy="830997"/>
          </a:xfrm>
          <a:prstGeom prst="rect">
            <a:avLst/>
          </a:prstGeom>
          <a:noFill/>
          <a:ln w="9525">
            <a:noFill/>
            <a:miter lim="800000"/>
            <a:headEnd/>
            <a:tailEnd/>
          </a:ln>
        </p:spPr>
        <p:txBody>
          <a:bodyPr wrap="square">
            <a:prstTxWarp prst="textNoShape">
              <a:avLst/>
            </a:prstTxWarp>
            <a:spAutoFit/>
          </a:bodyPr>
          <a:lstStyle/>
          <a:p>
            <a:r>
              <a:rPr lang="en-US" sz="1600" b="1" dirty="0" smtClean="0"/>
              <a:t>6.  Bacteria damage and leave the host cell</a:t>
            </a:r>
            <a:endParaRPr lang="en-US" sz="1600" b="1" dirty="0"/>
          </a:p>
        </p:txBody>
      </p:sp>
      <p:sp>
        <p:nvSpPr>
          <p:cNvPr id="12" name="TextBox 23"/>
          <p:cNvSpPr txBox="1">
            <a:spLocks noChangeArrowheads="1"/>
          </p:cNvSpPr>
          <p:nvPr/>
        </p:nvSpPr>
        <p:spPr bwMode="auto">
          <a:xfrm>
            <a:off x="1743075" y="5506863"/>
            <a:ext cx="1963539" cy="830997"/>
          </a:xfrm>
          <a:prstGeom prst="rect">
            <a:avLst/>
          </a:prstGeom>
          <a:noFill/>
          <a:ln w="9525">
            <a:noFill/>
            <a:miter lim="800000"/>
            <a:headEnd/>
            <a:tailEnd/>
          </a:ln>
        </p:spPr>
        <p:txBody>
          <a:bodyPr wrap="square">
            <a:prstTxWarp prst="textNoShape">
              <a:avLst/>
            </a:prstTxWarp>
            <a:spAutoFit/>
          </a:bodyPr>
          <a:lstStyle/>
          <a:p>
            <a:r>
              <a:rPr lang="en-US" sz="1600" b="1" dirty="0" smtClean="0">
                <a:latin typeface="Calibri" charset="0"/>
              </a:rPr>
              <a:t>4.  Replication can stop to hide from the immune system</a:t>
            </a:r>
            <a:endParaRPr lang="en-US" sz="1600" b="1" dirty="0">
              <a:latin typeface="Calibri" charset="0"/>
            </a:endParaRPr>
          </a:p>
        </p:txBody>
      </p:sp>
      <p:sp>
        <p:nvSpPr>
          <p:cNvPr id="14" name="TextBox 25"/>
          <p:cNvSpPr txBox="1">
            <a:spLocks noChangeArrowheads="1"/>
          </p:cNvSpPr>
          <p:nvPr/>
        </p:nvSpPr>
        <p:spPr bwMode="auto">
          <a:xfrm>
            <a:off x="7338948" y="3729038"/>
            <a:ext cx="1805052" cy="1323439"/>
          </a:xfrm>
          <a:prstGeom prst="rect">
            <a:avLst/>
          </a:prstGeom>
          <a:noFill/>
          <a:ln w="9525">
            <a:noFill/>
            <a:miter lim="800000"/>
            <a:headEnd/>
            <a:tailEnd/>
          </a:ln>
        </p:spPr>
        <p:txBody>
          <a:bodyPr wrap="square">
            <a:prstTxWarp prst="textNoShape">
              <a:avLst/>
            </a:prstTxWarp>
            <a:spAutoFit/>
          </a:bodyPr>
          <a:lstStyle/>
          <a:p>
            <a:r>
              <a:rPr lang="en-US" sz="1600" b="1" dirty="0" smtClean="0"/>
              <a:t>5.  Replication starts </a:t>
            </a:r>
          </a:p>
          <a:p>
            <a:r>
              <a:rPr lang="en-US" sz="1600" b="1" dirty="0" smtClean="0"/>
              <a:t>again until host</a:t>
            </a:r>
          </a:p>
          <a:p>
            <a:r>
              <a:rPr lang="en-US" sz="1600" b="1" dirty="0" smtClean="0"/>
              <a:t>nutrients are exhausted</a:t>
            </a:r>
            <a:endParaRPr lang="en-US" sz="1600" b="1" dirty="0"/>
          </a:p>
        </p:txBody>
      </p:sp>
      <p:sp>
        <p:nvSpPr>
          <p:cNvPr id="15" name="TextBox 6"/>
          <p:cNvSpPr txBox="1">
            <a:spLocks noChangeArrowheads="1"/>
          </p:cNvSpPr>
          <p:nvPr/>
        </p:nvSpPr>
        <p:spPr bwMode="auto">
          <a:xfrm>
            <a:off x="4611688" y="6411913"/>
            <a:ext cx="379412" cy="369887"/>
          </a:xfrm>
          <a:prstGeom prst="rect">
            <a:avLst/>
          </a:prstGeom>
          <a:noFill/>
          <a:ln w="9525">
            <a:noFill/>
            <a:miter lim="800000"/>
            <a:headEnd/>
            <a:tailEnd/>
          </a:ln>
        </p:spPr>
        <p:txBody>
          <a:bodyPr>
            <a:prstTxWarp prst="textNoShape">
              <a:avLst/>
            </a:prstTxWarp>
            <a:spAutoFit/>
          </a:bodyPr>
          <a:lstStyle/>
          <a:p>
            <a:endParaRPr lang="en-US" b="1"/>
          </a:p>
        </p:txBody>
      </p:sp>
      <p:sp>
        <p:nvSpPr>
          <p:cNvPr id="5" name="Rectangle 4"/>
          <p:cNvSpPr/>
          <p:nvPr/>
        </p:nvSpPr>
        <p:spPr>
          <a:xfrm>
            <a:off x="3570872" y="2555875"/>
            <a:ext cx="1847850" cy="14107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17" name="TextBox 19"/>
          <p:cNvSpPr txBox="1">
            <a:spLocks noChangeArrowheads="1"/>
          </p:cNvSpPr>
          <p:nvPr/>
        </p:nvSpPr>
        <p:spPr bwMode="auto">
          <a:xfrm>
            <a:off x="3570872" y="826115"/>
            <a:ext cx="1985441" cy="584776"/>
          </a:xfrm>
          <a:prstGeom prst="rect">
            <a:avLst/>
          </a:prstGeom>
          <a:noFill/>
          <a:ln w="9525">
            <a:noFill/>
            <a:miter lim="800000"/>
            <a:headEnd/>
            <a:tailEnd/>
          </a:ln>
        </p:spPr>
        <p:txBody>
          <a:bodyPr wrap="square">
            <a:prstTxWarp prst="textNoShape">
              <a:avLst/>
            </a:prstTxWarp>
            <a:spAutoFit/>
          </a:bodyPr>
          <a:lstStyle/>
          <a:p>
            <a:r>
              <a:rPr lang="en-US" sz="1600" b="1" dirty="0" smtClean="0">
                <a:latin typeface="Calibri" charset="0"/>
              </a:rPr>
              <a:t>7.  Bacteria spread to new cells and hosts</a:t>
            </a:r>
            <a:endParaRPr lang="en-US" sz="1600" b="1" dirty="0">
              <a:latin typeface="Calibri" charset="0"/>
            </a:endParaRPr>
          </a:p>
        </p:txBody>
      </p:sp>
    </p:spTree>
    <p:extLst>
      <p:ext uri="{BB962C8B-B14F-4D97-AF65-F5344CB8AC3E}">
        <p14:creationId xmlns:p14="http://schemas.microsoft.com/office/powerpoint/2010/main" val="353270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2" grpId="0"/>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990"/>
            <a:ext cx="8229600" cy="1664098"/>
          </a:xfrm>
        </p:spPr>
        <p:txBody>
          <a:bodyPr/>
          <a:lstStyle/>
          <a:p>
            <a:r>
              <a:rPr lang="en-US" i="1" dirty="0"/>
              <a:t>Chlamydia </a:t>
            </a:r>
            <a:r>
              <a:rPr lang="en-US" dirty="0" smtClean="0"/>
              <a:t>can only replicate in and damage select cells</a:t>
            </a:r>
            <a:endParaRPr lang="en-US" dirty="0"/>
          </a:p>
        </p:txBody>
      </p:sp>
      <p:pic>
        <p:nvPicPr>
          <p:cNvPr id="4" name="Picture 13"/>
          <p:cNvPicPr>
            <a:picLocks noChangeAspect="1"/>
          </p:cNvPicPr>
          <p:nvPr/>
        </p:nvPicPr>
        <p:blipFill>
          <a:blip r:embed="rId2"/>
          <a:srcRect/>
          <a:stretch>
            <a:fillRect/>
          </a:stretch>
        </p:blipFill>
        <p:spPr bwMode="auto">
          <a:xfrm>
            <a:off x="1688394" y="1657720"/>
            <a:ext cx="5986215" cy="3969860"/>
          </a:xfrm>
          <a:prstGeom prst="rect">
            <a:avLst/>
          </a:prstGeom>
          <a:noFill/>
          <a:ln w="9525">
            <a:noFill/>
            <a:miter lim="800000"/>
            <a:headEnd/>
            <a:tailEnd/>
          </a:ln>
        </p:spPr>
      </p:pic>
      <p:sp>
        <p:nvSpPr>
          <p:cNvPr id="5" name="Title 1"/>
          <p:cNvSpPr txBox="1">
            <a:spLocks/>
          </p:cNvSpPr>
          <p:nvPr/>
        </p:nvSpPr>
        <p:spPr bwMode="auto">
          <a:xfrm>
            <a:off x="457200" y="5063335"/>
            <a:ext cx="8229600" cy="166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600" b="1" kern="1200">
                <a:solidFill>
                  <a:schemeClr val="tx1"/>
                </a:solidFill>
                <a:latin typeface="Gill Sans"/>
                <a:ea typeface="ＭＳ Ｐゴシック" pitchFamily="-110" charset="-128"/>
                <a:cs typeface="Gill Sans"/>
              </a:defRPr>
            </a:lvl1pPr>
            <a:lvl2pPr algn="ctr" defTabSz="457200" rtl="0" fontAlgn="base">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2pPr>
            <a:lvl3pPr algn="ctr" defTabSz="457200" rtl="0" fontAlgn="base">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3pPr>
            <a:lvl4pPr algn="ctr" defTabSz="457200" rtl="0" fontAlgn="base">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4pPr>
            <a:lvl5pPr algn="ctr" defTabSz="457200" rtl="0" fontAlgn="base">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5pPr>
            <a:lvl6pPr marL="4572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a:lstStyle>
          <a:p>
            <a:r>
              <a:rPr lang="en-US" sz="2800" dirty="0"/>
              <a:t>T</a:t>
            </a:r>
            <a:r>
              <a:rPr lang="en-US" sz="2800" dirty="0" smtClean="0"/>
              <a:t>his causes the disease-specific symptoms </a:t>
            </a:r>
            <a:endParaRPr lang="en-US" sz="2800" dirty="0"/>
          </a:p>
        </p:txBody>
      </p:sp>
    </p:spTree>
    <p:extLst>
      <p:ext uri="{BB962C8B-B14F-4D97-AF65-F5344CB8AC3E}">
        <p14:creationId xmlns:p14="http://schemas.microsoft.com/office/powerpoint/2010/main" val="36217084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3406" y="274320"/>
            <a:ext cx="8428038" cy="1200329"/>
          </a:xfrm>
          <a:prstGeom prst="rect">
            <a:avLst/>
          </a:prstGeom>
          <a:noFill/>
        </p:spPr>
        <p:txBody>
          <a:bodyPr wrap="square">
            <a:spAutoFit/>
          </a:bodyPr>
          <a:lstStyle/>
          <a:p>
            <a:pPr algn="ctr" fontAlgn="auto">
              <a:spcBef>
                <a:spcPts val="0"/>
              </a:spcBef>
              <a:spcAft>
                <a:spcPts val="0"/>
              </a:spcAft>
              <a:defRPr/>
            </a:pPr>
            <a:r>
              <a:rPr lang="en-US" sz="3600" b="1" dirty="0" smtClean="0">
                <a:latin typeface="Gill Sans"/>
                <a:ea typeface="+mn-ea"/>
                <a:cs typeface="Gill Sans"/>
              </a:rPr>
              <a:t>How might the rate of pathogen replication impact symptoms?</a:t>
            </a:r>
            <a:endParaRPr lang="en-US" sz="3600" b="1" dirty="0">
              <a:latin typeface="Gill Sans"/>
              <a:ea typeface="+mn-ea"/>
              <a:cs typeface="Gill Sans"/>
            </a:endParaRPr>
          </a:p>
        </p:txBody>
      </p:sp>
      <p:pic>
        <p:nvPicPr>
          <p:cNvPr id="3" name="Picture 3" descr="Unknown.jpeg"/>
          <p:cNvPicPr>
            <a:picLocks noChangeAspect="1"/>
          </p:cNvPicPr>
          <p:nvPr/>
        </p:nvPicPr>
        <p:blipFill>
          <a:blip r:embed="rId2"/>
          <a:srcRect/>
          <a:stretch>
            <a:fillRect/>
          </a:stretch>
        </p:blipFill>
        <p:spPr bwMode="auto">
          <a:xfrm>
            <a:off x="2000250" y="2463800"/>
            <a:ext cx="5324475" cy="3194050"/>
          </a:xfrm>
          <a:prstGeom prst="rect">
            <a:avLst/>
          </a:prstGeom>
          <a:noFill/>
          <a:ln w="9525">
            <a:noFill/>
            <a:miter lim="800000"/>
            <a:headEnd/>
            <a:tailEnd/>
          </a:ln>
        </p:spPr>
      </p:pic>
    </p:spTree>
    <p:extLst>
      <p:ext uri="{BB962C8B-B14F-4D97-AF65-F5344CB8AC3E}">
        <p14:creationId xmlns:p14="http://schemas.microsoft.com/office/powerpoint/2010/main" val="6549537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2828" y="274320"/>
            <a:ext cx="8686800" cy="1143000"/>
          </a:xfrm>
        </p:spPr>
        <p:txBody>
          <a:bodyPr rtlCol="0">
            <a:noAutofit/>
          </a:bodyPr>
          <a:lstStyle/>
          <a:p>
            <a:r>
              <a:rPr lang="en-US" u="sng" dirty="0" smtClean="0"/>
              <a:t>Fast replication</a:t>
            </a:r>
            <a:r>
              <a:rPr lang="en-US" dirty="0" smtClean="0"/>
              <a:t> causes acute (severe/sudden) illness which may kill the host</a:t>
            </a:r>
            <a:endParaRPr lang="en-US" dirty="0"/>
          </a:p>
        </p:txBody>
      </p:sp>
      <p:cxnSp>
        <p:nvCxnSpPr>
          <p:cNvPr id="6" name="Straight Arrow Connector 5"/>
          <p:cNvCxnSpPr/>
          <p:nvPr/>
        </p:nvCxnSpPr>
        <p:spPr>
          <a:xfrm rot="10800000">
            <a:off x="3553057" y="2865658"/>
            <a:ext cx="2632075" cy="0"/>
          </a:xfrm>
          <a:prstGeom prst="straightConnector1">
            <a:avLst/>
          </a:prstGeom>
          <a:ln w="508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7" name="Picture 3" descr="Vibrio cholera"/>
          <p:cNvPicPr>
            <a:picLocks noChangeAspect="1" noChangeArrowheads="1"/>
          </p:cNvPicPr>
          <p:nvPr/>
        </p:nvPicPr>
        <p:blipFill>
          <a:blip r:embed="rId2"/>
          <a:srcRect/>
          <a:stretch>
            <a:fillRect/>
          </a:stretch>
        </p:blipFill>
        <p:spPr bwMode="auto">
          <a:xfrm>
            <a:off x="801156" y="2031361"/>
            <a:ext cx="2576513" cy="1963737"/>
          </a:xfrm>
          <a:prstGeom prst="rect">
            <a:avLst/>
          </a:prstGeom>
          <a:noFill/>
          <a:ln w="9525">
            <a:noFill/>
            <a:miter lim="800000"/>
            <a:headEnd/>
            <a:tailEnd/>
          </a:ln>
        </p:spPr>
      </p:pic>
      <p:sp>
        <p:nvSpPr>
          <p:cNvPr id="8" name="TextBox 12"/>
          <p:cNvSpPr txBox="1">
            <a:spLocks noChangeArrowheads="1"/>
          </p:cNvSpPr>
          <p:nvPr/>
        </p:nvSpPr>
        <p:spPr bwMode="auto">
          <a:xfrm>
            <a:off x="801156" y="4113538"/>
            <a:ext cx="1859554" cy="400110"/>
          </a:xfrm>
          <a:prstGeom prst="rect">
            <a:avLst/>
          </a:prstGeom>
          <a:noFill/>
          <a:ln w="9525">
            <a:noFill/>
            <a:miter lim="800000"/>
            <a:headEnd/>
            <a:tailEnd/>
          </a:ln>
        </p:spPr>
        <p:txBody>
          <a:bodyPr wrap="none">
            <a:prstTxWarp prst="textNoShape">
              <a:avLst/>
            </a:prstTxWarp>
            <a:spAutoFit/>
          </a:bodyPr>
          <a:lstStyle/>
          <a:p>
            <a:r>
              <a:rPr lang="en-US" sz="2000" b="1" i="1" dirty="0">
                <a:latin typeface="Calibri" charset="0"/>
              </a:rPr>
              <a:t>Vibrio </a:t>
            </a:r>
            <a:r>
              <a:rPr lang="en-US" sz="2000" b="1" i="1" dirty="0" err="1" smtClean="0">
                <a:latin typeface="Calibri" charset="0"/>
              </a:rPr>
              <a:t>cholerae</a:t>
            </a:r>
            <a:endParaRPr lang="en-US" sz="2000" b="1" i="1" dirty="0">
              <a:latin typeface="Calibri" charset="0"/>
            </a:endParaRPr>
          </a:p>
        </p:txBody>
      </p:sp>
      <p:grpSp>
        <p:nvGrpSpPr>
          <p:cNvPr id="2" name="Group 18"/>
          <p:cNvGrpSpPr/>
          <p:nvPr/>
        </p:nvGrpSpPr>
        <p:grpSpPr>
          <a:xfrm>
            <a:off x="6466572" y="1417320"/>
            <a:ext cx="2200275" cy="2889250"/>
            <a:chOff x="6040438" y="3278188"/>
            <a:chExt cx="2200275" cy="2889250"/>
          </a:xfrm>
        </p:grpSpPr>
        <p:pic>
          <p:nvPicPr>
            <p:cNvPr id="10" name="Picture 8"/>
            <p:cNvPicPr>
              <a:picLocks noChangeAspect="1"/>
            </p:cNvPicPr>
            <p:nvPr/>
          </p:nvPicPr>
          <p:blipFill>
            <a:blip r:embed="rId3"/>
            <a:srcRect/>
            <a:stretch>
              <a:fillRect/>
            </a:stretch>
          </p:blipFill>
          <p:spPr bwMode="auto">
            <a:xfrm>
              <a:off x="6040438" y="3522663"/>
              <a:ext cx="2025650" cy="2644775"/>
            </a:xfrm>
            <a:prstGeom prst="rect">
              <a:avLst/>
            </a:prstGeom>
            <a:noFill/>
            <a:ln w="9525">
              <a:noFill/>
              <a:miter lim="800000"/>
              <a:headEnd/>
              <a:tailEnd/>
            </a:ln>
          </p:spPr>
        </p:pic>
        <p:sp>
          <p:nvSpPr>
            <p:cNvPr id="11" name="TextBox 9"/>
            <p:cNvSpPr txBox="1">
              <a:spLocks noChangeArrowheads="1"/>
            </p:cNvSpPr>
            <p:nvPr/>
          </p:nvSpPr>
          <p:spPr bwMode="auto">
            <a:xfrm>
              <a:off x="7110413" y="3278188"/>
              <a:ext cx="1130300" cy="244475"/>
            </a:xfrm>
            <a:prstGeom prst="rect">
              <a:avLst/>
            </a:prstGeom>
            <a:noFill/>
            <a:ln w="9525">
              <a:noFill/>
              <a:miter lim="800000"/>
              <a:headEnd/>
              <a:tailEnd/>
            </a:ln>
          </p:spPr>
          <p:txBody>
            <a:bodyPr wrap="none">
              <a:prstTxWarp prst="textNoShape">
                <a:avLst/>
              </a:prstTxWarp>
              <a:spAutoFit/>
            </a:bodyPr>
            <a:lstStyle/>
            <a:p>
              <a:r>
                <a:rPr lang="en-US" sz="1000">
                  <a:latin typeface="Calibri" charset="0"/>
                </a:rPr>
                <a:t>Sack </a:t>
              </a:r>
              <a:r>
                <a:rPr lang="en-US" sz="1000" i="1">
                  <a:latin typeface="Calibri" charset="0"/>
                </a:rPr>
                <a:t>et al</a:t>
              </a:r>
              <a:r>
                <a:rPr lang="en-US" sz="1000">
                  <a:latin typeface="Calibri" charset="0"/>
                </a:rPr>
                <a:t>., 2004</a:t>
              </a:r>
              <a:endParaRPr lang="en-US" sz="1600">
                <a:latin typeface="Calibri" charset="0"/>
              </a:endParaRPr>
            </a:p>
          </p:txBody>
        </p:sp>
      </p:grpSp>
      <p:sp>
        <p:nvSpPr>
          <p:cNvPr id="3" name="TextBox 2"/>
          <p:cNvSpPr txBox="1"/>
          <p:nvPr/>
        </p:nvSpPr>
        <p:spPr>
          <a:xfrm>
            <a:off x="4366179" y="3013229"/>
            <a:ext cx="1005829" cy="400110"/>
          </a:xfrm>
          <a:prstGeom prst="rect">
            <a:avLst/>
          </a:prstGeom>
          <a:noFill/>
        </p:spPr>
        <p:txBody>
          <a:bodyPr wrap="none" rtlCol="0">
            <a:spAutoFit/>
          </a:bodyPr>
          <a:lstStyle/>
          <a:p>
            <a:r>
              <a:rPr lang="en-US" sz="2000" b="1" dirty="0" smtClean="0"/>
              <a:t>Cholera</a:t>
            </a:r>
            <a:endParaRPr lang="en-US" sz="2000" b="1" dirty="0"/>
          </a:p>
        </p:txBody>
      </p:sp>
      <p:sp>
        <p:nvSpPr>
          <p:cNvPr id="12" name="TextBox 11"/>
          <p:cNvSpPr txBox="1"/>
          <p:nvPr/>
        </p:nvSpPr>
        <p:spPr>
          <a:xfrm>
            <a:off x="6568887" y="4320215"/>
            <a:ext cx="1935320" cy="400110"/>
          </a:xfrm>
          <a:prstGeom prst="rect">
            <a:avLst/>
          </a:prstGeom>
          <a:noFill/>
        </p:spPr>
        <p:txBody>
          <a:bodyPr wrap="none" rtlCol="0">
            <a:spAutoFit/>
          </a:bodyPr>
          <a:lstStyle/>
          <a:p>
            <a:r>
              <a:rPr lang="en-US" sz="2000" b="1" dirty="0" smtClean="0"/>
              <a:t>Watery diarrhea</a:t>
            </a:r>
            <a:endParaRPr lang="en-US" sz="2000" b="1" dirty="0"/>
          </a:p>
        </p:txBody>
      </p:sp>
      <p:sp>
        <p:nvSpPr>
          <p:cNvPr id="5" name="TextBox 4"/>
          <p:cNvSpPr txBox="1"/>
          <p:nvPr/>
        </p:nvSpPr>
        <p:spPr>
          <a:xfrm>
            <a:off x="754747" y="4493161"/>
            <a:ext cx="7912100" cy="1938992"/>
          </a:xfrm>
          <a:prstGeom prst="rect">
            <a:avLst/>
          </a:prstGeom>
          <a:noFill/>
        </p:spPr>
        <p:txBody>
          <a:bodyPr wrap="square" rtlCol="0">
            <a:spAutoFit/>
          </a:bodyPr>
          <a:lstStyle/>
          <a:p>
            <a:r>
              <a:rPr lang="en-US" sz="2400" dirty="0" smtClean="0"/>
              <a:t>For example, V. cholera leads to rice water diarrhea, as the bacteria replicate quickly in the intestines and produce high levels of the cholera toxin, which causes the intestinal cells to leak water and ions leading to fatal dehydration.</a:t>
            </a:r>
          </a:p>
          <a:p>
            <a:pPr marL="342900" indent="-342900">
              <a:buFont typeface="Arial" panose="020B0604020202020204" pitchFamily="34" charset="0"/>
              <a:buChar char="•"/>
            </a:pPr>
            <a:r>
              <a:rPr lang="en-US" sz="2400" dirty="0" smtClean="0"/>
              <a:t>Causes both extracellular and intracellular damage</a:t>
            </a:r>
            <a:endParaRPr lang="en-US" sz="2400" dirty="0"/>
          </a:p>
        </p:txBody>
      </p:sp>
    </p:spTree>
    <p:extLst>
      <p:ext uri="{BB962C8B-B14F-4D97-AF65-F5344CB8AC3E}">
        <p14:creationId xmlns:p14="http://schemas.microsoft.com/office/powerpoint/2010/main" val="3419130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Gill Sans"/>
                <a:ea typeface="ＭＳ Ｐゴシック" charset="-128"/>
                <a:cs typeface="Gill Sans"/>
              </a:rPr>
              <a:t>Where are we heading…..</a:t>
            </a:r>
          </a:p>
        </p:txBody>
      </p:sp>
      <p:sp>
        <p:nvSpPr>
          <p:cNvPr id="5" name="Content Placeholder 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sng" strike="noStrike" kern="1200" cap="none" spc="0" normalizeH="0" baseline="0" noProof="0" dirty="0" smtClean="0">
                <a:ln>
                  <a:noFill/>
                </a:ln>
                <a:solidFill>
                  <a:srgbClr val="7F7F7F"/>
                </a:solidFill>
                <a:effectLst/>
                <a:uLnTx/>
                <a:uFillTx/>
                <a:latin typeface="+mn-lt"/>
                <a:ea typeface="ＭＳ Ｐゴシック" charset="-128"/>
                <a:cs typeface="ＭＳ Ｐゴシック" charset="-128"/>
              </a:rPr>
              <a:t>Unit 1:</a:t>
            </a:r>
            <a:r>
              <a:rPr kumimoji="0" lang="en-US" sz="2400" b="0" i="0" strike="noStrike" kern="1200" cap="none" spc="0" normalizeH="0" baseline="0" noProof="0" dirty="0" smtClean="0">
                <a:ln>
                  <a:noFill/>
                </a:ln>
                <a:solidFill>
                  <a:srgbClr val="7F7F7F"/>
                </a:solidFill>
                <a:effectLst/>
                <a:uLnTx/>
                <a:uFillTx/>
                <a:latin typeface="+mn-lt"/>
                <a:ea typeface="ＭＳ Ｐゴシック" charset="-128"/>
                <a:cs typeface="ＭＳ Ｐゴシック" charset="-128"/>
              </a:rPr>
              <a:t>   </a:t>
            </a:r>
            <a:r>
              <a:rPr kumimoji="0" lang="en-US" sz="2400" b="0" i="0" u="none" strike="noStrike" kern="1200" cap="none" spc="0" normalizeH="0" baseline="0" noProof="0" dirty="0" smtClean="0">
                <a:ln>
                  <a:noFill/>
                </a:ln>
                <a:solidFill>
                  <a:srgbClr val="7F7F7F"/>
                </a:solidFill>
                <a:effectLst/>
                <a:uLnTx/>
                <a:uFillTx/>
                <a:latin typeface="+mn-lt"/>
                <a:ea typeface="ＭＳ Ｐゴシック" charset="-128"/>
                <a:cs typeface="ＭＳ Ｐゴシック" charset="-128"/>
              </a:rPr>
              <a:t>What is an infectious disease and why do we care?</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400" b="1" i="0" u="sng" strike="noStrike" kern="1200" cap="none" spc="0" normalizeH="0" baseline="0" noProof="0" dirty="0" smtClean="0">
              <a:ln>
                <a:noFill/>
              </a:ln>
              <a:solidFill>
                <a:srgbClr val="7F7F7F"/>
              </a:solidFill>
              <a:effectLst/>
              <a:uLnTx/>
              <a:uFillTx/>
              <a:latin typeface="+mn-lt"/>
              <a:ea typeface="ＭＳ Ｐゴシック" charset="-128"/>
              <a:cs typeface="ＭＳ Ｐゴシック" charset="-128"/>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sng" strike="noStrike" kern="1200" cap="none" spc="0" normalizeH="0" baseline="0" noProof="0" dirty="0" smtClean="0">
                <a:ln>
                  <a:noFill/>
                </a:ln>
                <a:solidFill>
                  <a:srgbClr val="7F7F7F"/>
                </a:solidFill>
                <a:effectLst/>
                <a:uLnTx/>
                <a:uFillTx/>
                <a:latin typeface="+mn-lt"/>
                <a:ea typeface="ＭＳ Ｐゴシック" charset="-128"/>
                <a:cs typeface="ＭＳ Ｐゴシック" charset="-128"/>
              </a:rPr>
              <a:t>Unit 2:</a:t>
            </a:r>
            <a:r>
              <a:rPr kumimoji="0" lang="en-US" sz="2400" b="0" i="0" strike="noStrike" kern="1200" cap="none" spc="0" normalizeH="0" baseline="0" noProof="0" dirty="0" smtClean="0">
                <a:ln>
                  <a:noFill/>
                </a:ln>
                <a:solidFill>
                  <a:srgbClr val="7F7F7F"/>
                </a:solidFill>
                <a:effectLst/>
                <a:uLnTx/>
                <a:uFillTx/>
                <a:latin typeface="+mn-lt"/>
                <a:ea typeface="ＭＳ Ｐゴシック" charset="-128"/>
                <a:cs typeface="ＭＳ Ｐゴシック" charset="-128"/>
              </a:rPr>
              <a:t>  </a:t>
            </a:r>
            <a:r>
              <a:rPr kumimoji="0" lang="en-US" sz="2400" b="0" i="0" u="none" strike="noStrike" kern="1200" cap="none" spc="0" normalizeH="0" baseline="0" noProof="0" dirty="0" smtClean="0">
                <a:ln>
                  <a:noFill/>
                </a:ln>
                <a:solidFill>
                  <a:srgbClr val="7F7F7F"/>
                </a:solidFill>
                <a:effectLst/>
                <a:uLnTx/>
                <a:uFillTx/>
                <a:latin typeface="+mn-lt"/>
                <a:ea typeface="ＭＳ Ｐゴシック" charset="-128"/>
                <a:cs typeface="ＭＳ Ｐゴシック" charset="-128"/>
              </a:rPr>
              <a:t>What does it mean to have an infectious disease?</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2400" b="0" i="0" u="sng"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i="0" u="sng" strike="noStrike" kern="1200" cap="none" spc="0" normalizeH="0" baseline="0" noProof="0" dirty="0" smtClean="0">
                <a:ln>
                  <a:noFill/>
                </a:ln>
                <a:solidFill>
                  <a:schemeClr val="bg1">
                    <a:lumMod val="50000"/>
                  </a:schemeClr>
                </a:solidFill>
                <a:effectLst/>
                <a:uLnTx/>
                <a:uFillTx/>
                <a:latin typeface="+mn-lt"/>
                <a:ea typeface="ＭＳ Ｐゴシック" charset="-128"/>
                <a:cs typeface="ＭＳ Ｐゴシック" charset="-128"/>
              </a:rPr>
              <a:t>Unit 3:</a:t>
            </a:r>
            <a:r>
              <a:rPr kumimoji="0" lang="en-US" sz="2400" i="0" strike="noStrike" kern="1200" cap="none" spc="0" normalizeH="0" baseline="0" noProof="0" dirty="0" smtClean="0">
                <a:ln>
                  <a:noFill/>
                </a:ln>
                <a:solidFill>
                  <a:schemeClr val="bg1">
                    <a:lumMod val="50000"/>
                  </a:schemeClr>
                </a:solidFill>
                <a:effectLst/>
                <a:uLnTx/>
                <a:uFillTx/>
                <a:latin typeface="+mn-lt"/>
                <a:ea typeface="ＭＳ Ｐゴシック" charset="-128"/>
                <a:cs typeface="ＭＳ Ｐゴシック" charset="-128"/>
              </a:rPr>
              <a:t> </a:t>
            </a:r>
            <a:r>
              <a:rPr kumimoji="0" lang="en-US" sz="2400" i="0" u="none" strike="noStrike" kern="1200" cap="none" spc="0" normalizeH="0" baseline="0" noProof="0" dirty="0" smtClean="0">
                <a:ln>
                  <a:noFill/>
                </a:ln>
                <a:solidFill>
                  <a:schemeClr val="bg1">
                    <a:lumMod val="50000"/>
                  </a:schemeClr>
                </a:solidFill>
                <a:effectLst/>
                <a:uLnTx/>
                <a:uFillTx/>
                <a:latin typeface="+mn-lt"/>
                <a:ea typeface="ＭＳ Ｐゴシック" charset="-128"/>
                <a:cs typeface="ＭＳ Ｐゴシック" charset="-128"/>
              </a:rPr>
              <a:t> When does a microbe become pathogenic?</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2400" b="0" i="0" u="sng"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1" i="0" u="sng" strike="noStrike" kern="1200" cap="none" spc="0" normalizeH="0" baseline="0" noProof="0" dirty="0" smtClean="0">
                <a:ln>
                  <a:noFill/>
                </a:ln>
                <a:effectLst/>
                <a:uLnTx/>
                <a:uFillTx/>
                <a:latin typeface="+mn-lt"/>
                <a:ea typeface="ＭＳ Ｐゴシック" charset="-128"/>
                <a:cs typeface="ＭＳ Ｐゴシック" charset="-128"/>
              </a:rPr>
              <a:t>Unit 4:</a:t>
            </a:r>
            <a:r>
              <a:rPr kumimoji="0" lang="en-US" sz="2400" b="1" i="0" strike="noStrike" kern="1200" cap="none" spc="0" normalizeH="0" baseline="0" noProof="0" dirty="0" smtClean="0">
                <a:ln>
                  <a:noFill/>
                </a:ln>
                <a:effectLst/>
                <a:uLnTx/>
                <a:uFillTx/>
                <a:latin typeface="+mn-lt"/>
                <a:ea typeface="ＭＳ Ｐゴシック" charset="-128"/>
                <a:cs typeface="ＭＳ Ｐゴシック" charset="-128"/>
              </a:rPr>
              <a:t> </a:t>
            </a:r>
            <a:r>
              <a:rPr kumimoji="0" lang="en-US" sz="2400" b="1" i="0" u="none" strike="noStrike" kern="1200" cap="none" spc="0" normalizeH="0" baseline="0" noProof="0" dirty="0" smtClean="0">
                <a:ln>
                  <a:noFill/>
                </a:ln>
                <a:effectLst/>
                <a:uLnTx/>
                <a:uFillTx/>
                <a:latin typeface="+mn-lt"/>
                <a:ea typeface="ＭＳ Ｐゴシック" charset="-128"/>
                <a:cs typeface="ＭＳ Ｐゴシック" charset="-128"/>
              </a:rPr>
              <a:t>How do pathogens make us sick?</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2400" b="0" i="0" u="sng" strike="noStrike" kern="1200" cap="none" spc="0" normalizeH="0" baseline="0" noProof="0" dirty="0" smtClean="0">
              <a:ln>
                <a:noFill/>
              </a:ln>
              <a:solidFill>
                <a:schemeClr val="bg1">
                  <a:lumMod val="50000"/>
                </a:schemeClr>
              </a:solidFill>
              <a:effectLst/>
              <a:uLnTx/>
              <a:uFillTx/>
              <a:latin typeface="+mn-lt"/>
              <a:ea typeface="ＭＳ Ｐゴシック" charset="-128"/>
              <a:cs typeface="ＭＳ Ｐゴシック" charset="-128"/>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sng" strike="noStrike" kern="1200" cap="none" spc="0" normalizeH="0" baseline="0" noProof="0" dirty="0" smtClean="0">
                <a:ln>
                  <a:noFill/>
                </a:ln>
                <a:solidFill>
                  <a:schemeClr val="bg1">
                    <a:lumMod val="50000"/>
                  </a:schemeClr>
                </a:solidFill>
                <a:effectLst/>
                <a:uLnTx/>
                <a:uFillTx/>
                <a:latin typeface="+mn-lt"/>
                <a:ea typeface="ＭＳ Ｐゴシック" charset="-128"/>
                <a:cs typeface="ＭＳ Ｐゴシック" charset="-128"/>
              </a:rPr>
              <a:t>Unit 5:</a:t>
            </a:r>
            <a:r>
              <a:rPr kumimoji="0" lang="en-US" sz="2400" b="0" i="0" strike="noStrike" kern="1200" cap="none" spc="0" normalizeH="0" baseline="0" noProof="0" dirty="0" smtClean="0">
                <a:ln>
                  <a:noFill/>
                </a:ln>
                <a:solidFill>
                  <a:schemeClr val="bg1">
                    <a:lumMod val="50000"/>
                  </a:schemeClr>
                </a:solidFill>
                <a:effectLst/>
                <a:uLnTx/>
                <a:uFillTx/>
                <a:latin typeface="+mn-lt"/>
                <a:ea typeface="ＭＳ Ｐゴシック" charset="-128"/>
                <a:cs typeface="ＭＳ Ｐゴシック" charset="-128"/>
              </a:rPr>
              <a:t>  </a:t>
            </a:r>
            <a:r>
              <a:rPr kumimoji="0" lang="en-US" sz="2400" b="0" i="0" u="none" strike="noStrike" kern="1200" cap="none" spc="0" normalizeH="0" baseline="0" noProof="0" dirty="0" smtClean="0">
                <a:ln>
                  <a:noFill/>
                </a:ln>
                <a:solidFill>
                  <a:schemeClr val="bg1">
                    <a:lumMod val="50000"/>
                  </a:schemeClr>
                </a:solidFill>
                <a:effectLst/>
                <a:uLnTx/>
                <a:uFillTx/>
                <a:latin typeface="+mn-lt"/>
                <a:ea typeface="ＭＳ Ｐゴシック" charset="-128"/>
                <a:cs typeface="ＭＳ Ｐゴシック" charset="-128"/>
              </a:rPr>
              <a:t>How do we get better?</a:t>
            </a:r>
            <a:endParaRPr lang="en-US" sz="2400" dirty="0">
              <a:solidFill>
                <a:schemeClr val="bg1">
                  <a:lumMod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27971973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ung tissue"/>
          <p:cNvPicPr>
            <a:picLocks noChangeAspect="1" noChangeArrowheads="1"/>
          </p:cNvPicPr>
          <p:nvPr/>
        </p:nvPicPr>
        <p:blipFill>
          <a:blip r:embed="rId3"/>
          <a:srcRect/>
          <a:stretch>
            <a:fillRect/>
          </a:stretch>
        </p:blipFill>
        <p:spPr bwMode="auto">
          <a:xfrm>
            <a:off x="5253038" y="1908768"/>
            <a:ext cx="2700337" cy="3848100"/>
          </a:xfrm>
          <a:prstGeom prst="rect">
            <a:avLst/>
          </a:prstGeom>
          <a:noFill/>
          <a:ln w="9525">
            <a:noFill/>
            <a:miter lim="800000"/>
            <a:headEnd/>
            <a:tailEnd/>
          </a:ln>
        </p:spPr>
      </p:pic>
      <p:grpSp>
        <p:nvGrpSpPr>
          <p:cNvPr id="2" name="Group 15"/>
          <p:cNvGrpSpPr/>
          <p:nvPr/>
        </p:nvGrpSpPr>
        <p:grpSpPr>
          <a:xfrm>
            <a:off x="457200" y="2036610"/>
            <a:ext cx="3246438" cy="3143713"/>
            <a:chOff x="457200" y="2863850"/>
            <a:chExt cx="3246438" cy="3143713"/>
          </a:xfrm>
        </p:grpSpPr>
        <p:sp>
          <p:nvSpPr>
            <p:cNvPr id="8" name="TextBox 6"/>
            <p:cNvSpPr txBox="1">
              <a:spLocks noChangeArrowheads="1"/>
            </p:cNvSpPr>
            <p:nvPr/>
          </p:nvSpPr>
          <p:spPr bwMode="auto">
            <a:xfrm>
              <a:off x="457200" y="5299677"/>
              <a:ext cx="3246438" cy="707886"/>
            </a:xfrm>
            <a:prstGeom prst="rect">
              <a:avLst/>
            </a:prstGeom>
            <a:noFill/>
            <a:ln w="9525">
              <a:noFill/>
              <a:miter lim="800000"/>
              <a:headEnd/>
              <a:tailEnd/>
            </a:ln>
          </p:spPr>
          <p:txBody>
            <a:bodyPr>
              <a:prstTxWarp prst="textNoShape">
                <a:avLst/>
              </a:prstTxWarp>
              <a:spAutoFit/>
            </a:bodyPr>
            <a:lstStyle/>
            <a:p>
              <a:r>
                <a:rPr lang="en-US" sz="2000" b="1" i="1" dirty="0">
                  <a:latin typeface="Calibri" charset="0"/>
                </a:rPr>
                <a:t>Mycobacterium </a:t>
              </a:r>
              <a:r>
                <a:rPr lang="en-US" sz="2000" b="1" i="1" dirty="0" smtClean="0">
                  <a:latin typeface="Calibri" charset="0"/>
                </a:rPr>
                <a:t>tuberculosis </a:t>
              </a:r>
              <a:r>
                <a:rPr lang="en-US" sz="2000" b="1" dirty="0" smtClean="0">
                  <a:latin typeface="Calibri" charset="0"/>
                </a:rPr>
                <a:t>(causes TB)</a:t>
              </a:r>
              <a:endParaRPr lang="en-US" sz="2000" b="1" dirty="0">
                <a:latin typeface="Calibri" charset="0"/>
              </a:endParaRPr>
            </a:p>
          </p:txBody>
        </p:sp>
        <p:pic>
          <p:nvPicPr>
            <p:cNvPr id="9" name="Picture 3" descr="M tuberculosis"/>
            <p:cNvPicPr>
              <a:picLocks noChangeAspect="1" noChangeArrowheads="1"/>
            </p:cNvPicPr>
            <p:nvPr/>
          </p:nvPicPr>
          <p:blipFill>
            <a:blip r:embed="rId4"/>
            <a:srcRect/>
            <a:stretch>
              <a:fillRect/>
            </a:stretch>
          </p:blipFill>
          <p:spPr bwMode="auto">
            <a:xfrm>
              <a:off x="644525" y="2863850"/>
              <a:ext cx="2590148" cy="2287218"/>
            </a:xfrm>
            <a:prstGeom prst="rect">
              <a:avLst/>
            </a:prstGeom>
            <a:noFill/>
            <a:ln w="9525">
              <a:noFill/>
              <a:miter lim="800000"/>
              <a:headEnd/>
              <a:tailEnd/>
            </a:ln>
          </p:spPr>
        </p:pic>
      </p:grpSp>
      <p:cxnSp>
        <p:nvCxnSpPr>
          <p:cNvPr id="10" name="Straight Arrow Connector 9"/>
          <p:cNvCxnSpPr/>
          <p:nvPr/>
        </p:nvCxnSpPr>
        <p:spPr>
          <a:xfrm rot="10800000">
            <a:off x="3405188" y="3320930"/>
            <a:ext cx="3095625" cy="1547813"/>
          </a:xfrm>
          <a:prstGeom prst="straightConnector1">
            <a:avLst/>
          </a:prstGeom>
          <a:ln w="50800">
            <a:solidFill>
              <a:schemeClr val="tx1"/>
            </a:solidFill>
            <a:headEnd type="triangle" w="lg" len="lg"/>
            <a:tailEnd type="none"/>
          </a:ln>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457200" y="274638"/>
            <a:ext cx="8565184" cy="1143000"/>
          </a:xfrm>
        </p:spPr>
        <p:txBody>
          <a:bodyPr rtlCol="0">
            <a:noAutofit/>
          </a:bodyPr>
          <a:lstStyle/>
          <a:p>
            <a:pPr eaLnBrk="1" fontAlgn="auto" hangingPunct="1">
              <a:spcAft>
                <a:spcPts val="0"/>
              </a:spcAft>
              <a:defRPr/>
            </a:pPr>
            <a:r>
              <a:rPr lang="en-US" u="sng" dirty="0" smtClean="0"/>
              <a:t>Slow replication</a:t>
            </a:r>
            <a:r>
              <a:rPr lang="en-US" dirty="0" smtClean="0"/>
              <a:t> can cause latent/ chronic illness which may not lead to death</a:t>
            </a:r>
            <a:endParaRPr lang="en-US" b="1" dirty="0">
              <a:ea typeface="+mj-ea"/>
              <a:cs typeface="+mj-cs"/>
            </a:endParaRPr>
          </a:p>
        </p:txBody>
      </p:sp>
    </p:spTree>
    <p:extLst>
      <p:ext uri="{BB962C8B-B14F-4D97-AF65-F5344CB8AC3E}">
        <p14:creationId xmlns:p14="http://schemas.microsoft.com/office/powerpoint/2010/main" val="1121535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rogression of TB"/>
          <p:cNvPicPr>
            <a:picLocks noChangeAspect="1" noChangeArrowheads="1"/>
          </p:cNvPicPr>
          <p:nvPr/>
        </p:nvPicPr>
        <p:blipFill>
          <a:blip r:embed="rId2"/>
          <a:srcRect/>
          <a:stretch>
            <a:fillRect/>
          </a:stretch>
        </p:blipFill>
        <p:spPr bwMode="auto">
          <a:xfrm>
            <a:off x="1675312" y="1525746"/>
            <a:ext cx="5217811" cy="4002857"/>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TB bacteria can hide for years causing NO symptoms, until conditions are right</a:t>
            </a:r>
            <a:endParaRPr lang="en-US" dirty="0"/>
          </a:p>
        </p:txBody>
      </p:sp>
      <p:sp>
        <p:nvSpPr>
          <p:cNvPr id="2" name="TextBox 1"/>
          <p:cNvSpPr txBox="1"/>
          <p:nvPr/>
        </p:nvSpPr>
        <p:spPr>
          <a:xfrm>
            <a:off x="457200" y="5492076"/>
            <a:ext cx="8532054"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Causes both extracellular and intracellular damage</a:t>
            </a:r>
            <a:endParaRPr lang="en-US" sz="2800" dirty="0"/>
          </a:p>
        </p:txBody>
      </p:sp>
    </p:spTree>
    <p:extLst>
      <p:ext uri="{BB962C8B-B14F-4D97-AF65-F5344CB8AC3E}">
        <p14:creationId xmlns:p14="http://schemas.microsoft.com/office/powerpoint/2010/main" val="87707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0"/>
            <a:ext cx="8229600" cy="1143000"/>
          </a:xfrm>
          <a:prstGeom prst="rect">
            <a:avLst/>
          </a:prstGeom>
        </p:spPr>
        <p:txBody>
          <a:bodyPr anchor="ctr">
            <a:normAutofit/>
          </a:bodyPr>
          <a:lstStyle/>
          <a:p>
            <a:pPr algn="ctr" fontAlgn="auto">
              <a:spcAft>
                <a:spcPts val="0"/>
              </a:spcAft>
              <a:defRPr/>
            </a:pPr>
            <a:r>
              <a:rPr lang="en-US" sz="3600" b="1" dirty="0">
                <a:latin typeface="Gill Sans"/>
                <a:ea typeface="+mj-ea"/>
                <a:cs typeface="Gill Sans"/>
              </a:rPr>
              <a:t>Wrap </a:t>
            </a:r>
            <a:r>
              <a:rPr lang="en-US" sz="3600" b="1" dirty="0" smtClean="0">
                <a:latin typeface="Gill Sans"/>
                <a:ea typeface="+mj-ea"/>
                <a:cs typeface="Gill Sans"/>
              </a:rPr>
              <a:t>Up</a:t>
            </a:r>
            <a:endParaRPr lang="en-US" sz="3600" b="1" dirty="0">
              <a:latin typeface="Gill Sans"/>
              <a:ea typeface="+mj-ea"/>
              <a:cs typeface="Gill Sans"/>
            </a:endParaRPr>
          </a:p>
        </p:txBody>
      </p:sp>
      <p:graphicFrame>
        <p:nvGraphicFramePr>
          <p:cNvPr id="2" name="Table 1"/>
          <p:cNvGraphicFramePr>
            <a:graphicFrameLocks noGrp="1"/>
          </p:cNvGraphicFramePr>
          <p:nvPr>
            <p:extLst>
              <p:ext uri="{D42A27DB-BD31-4B8C-83A1-F6EECF244321}">
                <p14:modId xmlns:p14="http://schemas.microsoft.com/office/powerpoint/2010/main" val="125764715"/>
              </p:ext>
            </p:extLst>
          </p:nvPr>
        </p:nvGraphicFramePr>
        <p:xfrm>
          <a:off x="389023" y="1009830"/>
          <a:ext cx="8450177" cy="5386254"/>
        </p:xfrm>
        <a:graphic>
          <a:graphicData uri="http://schemas.openxmlformats.org/drawingml/2006/table">
            <a:tbl>
              <a:tblPr firstRow="1" bandRow="1">
                <a:tableStyleId>{073A0DAA-6AF3-43AB-8588-CEC1D06C72B9}</a:tableStyleId>
              </a:tblPr>
              <a:tblGrid>
                <a:gridCol w="1804614"/>
                <a:gridCol w="1604406"/>
                <a:gridCol w="3773617"/>
                <a:gridCol w="1267540"/>
              </a:tblGrid>
              <a:tr h="777678">
                <a:tc>
                  <a:txBody>
                    <a:bodyPr/>
                    <a:lstStyle/>
                    <a:p>
                      <a:endParaRPr lang="en-US" sz="1800" dirty="0"/>
                    </a:p>
                  </a:txBody>
                  <a:tcPr/>
                </a:tc>
                <a:tc>
                  <a:txBody>
                    <a:bodyPr/>
                    <a:lstStyle/>
                    <a:p>
                      <a:pPr algn="ctr"/>
                      <a:r>
                        <a:rPr lang="en-US" sz="1800" dirty="0" smtClean="0"/>
                        <a:t>Symptoms</a:t>
                      </a:r>
                      <a:endParaRPr lang="en-US" sz="1800" dirty="0"/>
                    </a:p>
                  </a:txBody>
                  <a:tcPr/>
                </a:tc>
                <a:tc>
                  <a:txBody>
                    <a:bodyPr/>
                    <a:lstStyle/>
                    <a:p>
                      <a:pPr algn="ctr"/>
                      <a:r>
                        <a:rPr lang="en-US" sz="1800" dirty="0" smtClean="0"/>
                        <a:t>Damage</a:t>
                      </a:r>
                      <a:endParaRPr lang="en-US" sz="1800" dirty="0"/>
                    </a:p>
                  </a:txBody>
                  <a:tcPr/>
                </a:tc>
                <a:tc>
                  <a:txBody>
                    <a:bodyPr/>
                    <a:lstStyle/>
                    <a:p>
                      <a:pPr algn="ctr"/>
                      <a:r>
                        <a:rPr lang="en-US" sz="1800" dirty="0" smtClean="0"/>
                        <a:t>Example</a:t>
                      </a:r>
                      <a:endParaRPr lang="en-US" sz="1800" dirty="0"/>
                    </a:p>
                  </a:txBody>
                  <a:tcPr/>
                </a:tc>
              </a:tr>
              <a:tr h="777678">
                <a:tc>
                  <a:txBody>
                    <a:bodyPr/>
                    <a:lstStyle/>
                    <a:p>
                      <a:r>
                        <a:rPr lang="en-US" sz="1600" b="1" dirty="0" smtClean="0"/>
                        <a:t>Extracellular</a:t>
                      </a:r>
                      <a:endParaRPr lang="en-US" sz="1600" b="1" dirty="0"/>
                    </a:p>
                  </a:txBody>
                  <a:tcPr/>
                </a:tc>
                <a:tc>
                  <a:txBody>
                    <a:bodyPr/>
                    <a:lstStyle/>
                    <a:p>
                      <a:r>
                        <a:rPr lang="en-US" sz="1600" dirty="0" smtClean="0"/>
                        <a:t>Replicate anywhere causing a wide range of symptoms</a:t>
                      </a:r>
                      <a:endParaRPr lang="en-US" sz="1600" dirty="0"/>
                    </a:p>
                  </a:txBody>
                  <a:tcPr/>
                </a:tc>
                <a:tc>
                  <a:txBody>
                    <a:bodyPr/>
                    <a:lstStyle/>
                    <a:p>
                      <a:pPr marL="283464" lvl="1" indent="-285750">
                        <a:lnSpc>
                          <a:spcPct val="90000"/>
                        </a:lnSpc>
                        <a:buFont typeface="Arial"/>
                        <a:buChar char="•"/>
                      </a:pPr>
                      <a:r>
                        <a:rPr lang="en-US" sz="1600" dirty="0" smtClean="0">
                          <a:solidFill>
                            <a:schemeClr val="tx1"/>
                          </a:solidFill>
                          <a:latin typeface="+mn-lt"/>
                        </a:rPr>
                        <a:t>Direct or indirect damage with toxins or enzymes</a:t>
                      </a:r>
                    </a:p>
                    <a:p>
                      <a:pPr marL="283464" lvl="1" indent="-285750">
                        <a:lnSpc>
                          <a:spcPct val="90000"/>
                        </a:lnSpc>
                        <a:buFont typeface="Arial"/>
                        <a:buChar char="•"/>
                      </a:pPr>
                      <a:r>
                        <a:rPr lang="en-US" sz="1600" dirty="0" smtClean="0">
                          <a:solidFill>
                            <a:schemeClr val="tx1"/>
                          </a:solidFill>
                          <a:latin typeface="+mn-lt"/>
                          <a:ea typeface="ＭＳ Ｐゴシック" charset="0"/>
                          <a:cs typeface="ＭＳ Ｐゴシック" charset="0"/>
                        </a:rPr>
                        <a:t>Indirect damage if the immune system damages healthy host cells while trying to eliminate the pathogen from the body</a:t>
                      </a:r>
                      <a:endParaRPr lang="en-US" sz="1600" dirty="0">
                        <a:solidFill>
                          <a:schemeClr val="tx1"/>
                        </a:solidFill>
                        <a:latin typeface="+mn-lt"/>
                        <a:ea typeface="ＭＳ Ｐゴシック" charset="0"/>
                        <a:cs typeface="ＭＳ Ｐゴシック" charset="0"/>
                      </a:endParaRPr>
                    </a:p>
                  </a:txBody>
                  <a:tcPr/>
                </a:tc>
                <a:tc>
                  <a:txBody>
                    <a:bodyPr/>
                    <a:lstStyle/>
                    <a:p>
                      <a:r>
                        <a:rPr lang="en-US" sz="1600" b="1" i="1" dirty="0" smtClean="0"/>
                        <a:t>S</a:t>
                      </a:r>
                      <a:r>
                        <a:rPr lang="en-US" sz="1600" dirty="0" smtClean="0"/>
                        <a:t>.</a:t>
                      </a:r>
                      <a:r>
                        <a:rPr lang="en-US" sz="1600" baseline="0" dirty="0" smtClean="0"/>
                        <a:t> </a:t>
                      </a:r>
                      <a:r>
                        <a:rPr lang="en-US" sz="1600" b="1" i="1" kern="1200" baseline="0" dirty="0" err="1" smtClean="0">
                          <a:solidFill>
                            <a:schemeClr val="dk1"/>
                          </a:solidFill>
                          <a:latin typeface="+mn-lt"/>
                          <a:ea typeface="+mn-ea"/>
                          <a:cs typeface="+mn-cs"/>
                        </a:rPr>
                        <a:t>a</a:t>
                      </a:r>
                      <a:r>
                        <a:rPr lang="en-US" sz="1600" b="1" i="1" kern="1200" dirty="0" err="1" smtClean="0">
                          <a:solidFill>
                            <a:schemeClr val="dk1"/>
                          </a:solidFill>
                          <a:latin typeface="+mn-lt"/>
                          <a:ea typeface="+mn-ea"/>
                          <a:cs typeface="+mn-cs"/>
                        </a:rPr>
                        <a:t>ureus</a:t>
                      </a:r>
                      <a:endParaRPr lang="en-US" sz="1600" dirty="0"/>
                    </a:p>
                  </a:txBody>
                  <a:tcPr/>
                </a:tc>
              </a:tr>
              <a:tr h="777678">
                <a:tc>
                  <a:txBody>
                    <a:bodyPr/>
                    <a:lstStyle/>
                    <a:p>
                      <a:r>
                        <a:rPr lang="en-US" sz="1600" b="1" dirty="0" smtClean="0"/>
                        <a:t>Intracellular</a:t>
                      </a:r>
                      <a:endParaRPr lang="en-US" sz="1600" b="1" dirty="0"/>
                    </a:p>
                  </a:txBody>
                  <a:tcPr/>
                </a:tc>
                <a:tc>
                  <a:txBody>
                    <a:bodyPr/>
                    <a:lstStyle/>
                    <a:p>
                      <a:r>
                        <a:rPr lang="en-US" sz="1600" dirty="0" smtClean="0"/>
                        <a:t>Replicate</a:t>
                      </a:r>
                      <a:r>
                        <a:rPr lang="en-US" sz="1600" baseline="0" dirty="0" smtClean="0"/>
                        <a:t> in select cells </a:t>
                      </a:r>
                      <a:r>
                        <a:rPr lang="en-US" sz="1600" kern="1200" dirty="0" smtClean="0">
                          <a:solidFill>
                            <a:schemeClr val="dk1"/>
                          </a:solidFill>
                          <a:effectLst/>
                          <a:latin typeface="+mn-lt"/>
                          <a:ea typeface="+mn-ea"/>
                          <a:cs typeface="+mn-cs"/>
                        </a:rPr>
                        <a:t>causing more disease-specific symptoms </a:t>
                      </a:r>
                      <a:endParaRPr lang="en-US" sz="1600" dirty="0"/>
                    </a:p>
                  </a:txBody>
                  <a:tcPr/>
                </a:tc>
                <a:tc>
                  <a:txBody>
                    <a:bodyPr/>
                    <a:lstStyle/>
                    <a:p>
                      <a:pPr marL="283464" lvl="1" indent="-285750">
                        <a:buFont typeface="Arial"/>
                        <a:buChar char="•"/>
                      </a:pPr>
                      <a:r>
                        <a:rPr lang="en-US" sz="1600" dirty="0" smtClean="0">
                          <a:solidFill>
                            <a:srgbClr val="000000"/>
                          </a:solidFill>
                        </a:rPr>
                        <a:t>Direct damage as they use the nutrients of the host cell and destroy it</a:t>
                      </a:r>
                    </a:p>
                    <a:p>
                      <a:pPr marL="283464" lvl="1" indent="-285750">
                        <a:buFont typeface="Arial"/>
                        <a:buChar char="•"/>
                      </a:pPr>
                      <a:r>
                        <a:rPr lang="en-US" sz="1600" dirty="0" smtClean="0">
                          <a:solidFill>
                            <a:srgbClr val="000000"/>
                          </a:solidFill>
                        </a:rPr>
                        <a:t>Indirect damage if the immune system recognizes a host cell is infected and kills it or if it damages healthy cells around the infected</a:t>
                      </a:r>
                      <a:endParaRPr lang="en-US" sz="1600" dirty="0">
                        <a:solidFill>
                          <a:srgbClr val="000000"/>
                        </a:solidFill>
                        <a:latin typeface="Calibri" charset="0"/>
                        <a:ea typeface="ＭＳ Ｐゴシック" charset="0"/>
                      </a:endParaRPr>
                    </a:p>
                  </a:txBody>
                  <a:tcPr/>
                </a:tc>
                <a:tc>
                  <a:txBody>
                    <a:bodyPr/>
                    <a:lstStyle/>
                    <a:p>
                      <a:r>
                        <a:rPr lang="en-US" sz="1600" b="1" i="1" dirty="0" smtClean="0"/>
                        <a:t>Chlamydia </a:t>
                      </a:r>
                      <a:endParaRPr lang="en-US" sz="1600" dirty="0"/>
                    </a:p>
                  </a:txBody>
                  <a:tcPr/>
                </a:tc>
              </a:tr>
              <a:tr h="777678">
                <a:tc>
                  <a:txBody>
                    <a:bodyPr/>
                    <a:lstStyle/>
                    <a:p>
                      <a:r>
                        <a:rPr lang="en-US" sz="1600" b="1" dirty="0" smtClean="0"/>
                        <a:t>Fast replication </a:t>
                      </a:r>
                      <a:endParaRPr lang="en-US" sz="1600" b="1" dirty="0"/>
                    </a:p>
                  </a:txBody>
                  <a:tcPr/>
                </a:tc>
                <a:tc>
                  <a:txBody>
                    <a:bodyPr/>
                    <a:lstStyle/>
                    <a:p>
                      <a:r>
                        <a:rPr lang="en-US" sz="1600" dirty="0" smtClean="0"/>
                        <a:t>Usually</a:t>
                      </a:r>
                      <a:r>
                        <a:rPr lang="en-US" sz="1600" baseline="0" dirty="0" smtClean="0"/>
                        <a:t> cause severe acute symptoms</a:t>
                      </a:r>
                      <a:endParaRPr lang="en-US" sz="1600" dirty="0"/>
                    </a:p>
                  </a:txBody>
                  <a:tcPr/>
                </a:tc>
                <a:tc>
                  <a:txBody>
                    <a:bodyPr/>
                    <a:lstStyle/>
                    <a:p>
                      <a:r>
                        <a:rPr lang="en-US" sz="1600" b="0" i="0" dirty="0" smtClean="0">
                          <a:solidFill>
                            <a:schemeClr val="tx1"/>
                          </a:solidFill>
                        </a:rPr>
                        <a:t>Both types of damage</a:t>
                      </a:r>
                      <a:endParaRPr lang="en-US" sz="1600" b="0" i="0" dirty="0">
                        <a:solidFill>
                          <a:schemeClr val="tx1"/>
                        </a:solidFill>
                      </a:endParaRPr>
                    </a:p>
                  </a:txBody>
                  <a:tcPr/>
                </a:tc>
                <a:tc>
                  <a:txBody>
                    <a:bodyPr/>
                    <a:lstStyle/>
                    <a:p>
                      <a:r>
                        <a:rPr lang="en-US" sz="1600" b="1" i="1" dirty="0" smtClean="0"/>
                        <a:t>V. </a:t>
                      </a:r>
                      <a:r>
                        <a:rPr lang="en-US" sz="1600" b="1" i="1" dirty="0" err="1" smtClean="0"/>
                        <a:t>cholerae</a:t>
                      </a:r>
                      <a:endParaRPr lang="en-US" sz="1600" b="1" i="1" dirty="0"/>
                    </a:p>
                  </a:txBody>
                  <a:tcPr/>
                </a:tc>
              </a:tr>
              <a:tr h="777678">
                <a:tc>
                  <a:txBody>
                    <a:bodyPr/>
                    <a:lstStyle/>
                    <a:p>
                      <a:r>
                        <a:rPr lang="en-US" sz="1600" b="1" dirty="0" smtClean="0"/>
                        <a:t>Slow replication </a:t>
                      </a:r>
                      <a:endParaRPr lang="en-US" sz="1600" b="1" dirty="0"/>
                    </a:p>
                  </a:txBody>
                  <a:tcPr/>
                </a:tc>
                <a:tc>
                  <a:txBody>
                    <a:bodyPr/>
                    <a:lstStyle/>
                    <a:p>
                      <a:r>
                        <a:rPr lang="en-US" sz="1600" dirty="0" smtClean="0"/>
                        <a:t>Usually</a:t>
                      </a:r>
                      <a:r>
                        <a:rPr lang="en-US" sz="1600" baseline="0" dirty="0" smtClean="0"/>
                        <a:t> cause chronic infections</a:t>
                      </a:r>
                      <a:endParaRPr lang="en-US" sz="1600" dirty="0"/>
                    </a:p>
                  </a:txBody>
                  <a:tcPr/>
                </a:tc>
                <a:tc>
                  <a:txBody>
                    <a:bodyPr/>
                    <a:lstStyle/>
                    <a:p>
                      <a:r>
                        <a:rPr lang="en-US" sz="1600" b="0" i="0" dirty="0" smtClean="0"/>
                        <a:t>Both types of damage</a:t>
                      </a:r>
                      <a:endParaRPr lang="en-US" sz="1600" b="0" i="0" dirty="0"/>
                    </a:p>
                  </a:txBody>
                  <a:tcPr/>
                </a:tc>
                <a:tc>
                  <a:txBody>
                    <a:bodyPr/>
                    <a:lstStyle/>
                    <a:p>
                      <a:r>
                        <a:rPr lang="en-US" sz="1600" b="1" i="1" dirty="0" smtClean="0"/>
                        <a:t>M.</a:t>
                      </a:r>
                      <a:r>
                        <a:rPr lang="en-US" sz="1600" b="1" i="1" baseline="0" dirty="0" smtClean="0"/>
                        <a:t> tuberculosis</a:t>
                      </a:r>
                      <a:endParaRPr lang="en-US" sz="1600" b="1" i="1" dirty="0"/>
                    </a:p>
                  </a:txBody>
                  <a:tcPr/>
                </a:tc>
              </a:tr>
            </a:tbl>
          </a:graphicData>
        </a:graphic>
      </p:graphicFrame>
    </p:spTree>
    <p:extLst>
      <p:ext uri="{BB962C8B-B14F-4D97-AF65-F5344CB8AC3E}">
        <p14:creationId xmlns:p14="http://schemas.microsoft.com/office/powerpoint/2010/main" val="3367314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Gill Sans"/>
                <a:ea typeface="ＭＳ Ｐゴシック" charset="-128"/>
                <a:cs typeface="Gill Sans"/>
              </a:rPr>
              <a:t>Homework</a:t>
            </a:r>
          </a:p>
        </p:txBody>
      </p:sp>
      <p:sp>
        <p:nvSpPr>
          <p:cNvPr id="4" name="Content Placeholder 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457200" rtl="0" eaLnBrk="1" fontAlgn="base" latinLnBrk="0" hangingPunct="1">
              <a:lnSpc>
                <a:spcPct val="100000"/>
              </a:lnSpc>
              <a:spcBef>
                <a:spcPct val="20000"/>
              </a:spcBef>
              <a:spcAft>
                <a:spcPct val="0"/>
              </a:spcAft>
              <a:buClrTx/>
              <a:buSzTx/>
              <a:tabLst/>
              <a:defRPr/>
            </a:pPr>
            <a:r>
              <a:rPr lang="en-US" sz="2800" b="1" dirty="0" smtClean="0">
                <a:latin typeface="Calibri"/>
                <a:ea typeface="ＭＳ Ｐゴシック" charset="-128"/>
                <a:cs typeface="Calibri"/>
              </a:rPr>
              <a:t>R</a:t>
            </a:r>
            <a:r>
              <a:rPr kumimoji="0" lang="en-US" sz="2800" b="1" i="0" u="none" strike="noStrike" kern="1200" cap="none" spc="0" normalizeH="0" baseline="0" noProof="0" dirty="0" err="1" smtClean="0">
                <a:ln>
                  <a:noFill/>
                </a:ln>
                <a:solidFill>
                  <a:schemeClr val="tx1"/>
                </a:solidFill>
                <a:effectLst/>
                <a:uLnTx/>
                <a:uFillTx/>
                <a:latin typeface="Calibri"/>
                <a:ea typeface="ＭＳ Ｐゴシック" charset="-128"/>
                <a:cs typeface="Calibri"/>
              </a:rPr>
              <a:t>ead</a:t>
            </a:r>
            <a:r>
              <a:rPr kumimoji="0" lang="en-US" sz="2800" b="1" i="0" u="none" strike="noStrike" kern="1200" cap="none" spc="0" normalizeH="0" baseline="0" noProof="0" dirty="0" smtClean="0">
                <a:ln>
                  <a:noFill/>
                </a:ln>
                <a:solidFill>
                  <a:schemeClr val="tx1"/>
                </a:solidFill>
                <a:effectLst/>
                <a:uLnTx/>
                <a:uFillTx/>
                <a:latin typeface="Calibri"/>
                <a:ea typeface="ＭＳ Ｐゴシック" charset="-128"/>
                <a:cs typeface="Calibri"/>
              </a:rPr>
              <a:t> about how bacteria</a:t>
            </a:r>
            <a:r>
              <a:rPr kumimoji="0" lang="en-US" sz="2800" b="1" i="0" u="none" strike="noStrike" kern="1200" cap="none" spc="0" normalizeH="0" noProof="0" dirty="0" smtClean="0">
                <a:ln>
                  <a:noFill/>
                </a:ln>
                <a:solidFill>
                  <a:schemeClr val="tx1"/>
                </a:solidFill>
                <a:effectLst/>
                <a:uLnTx/>
                <a:uFillTx/>
                <a:latin typeface="Calibri"/>
                <a:ea typeface="ＭＳ Ｐゴシック" charset="-128"/>
                <a:cs typeface="Calibri"/>
              </a:rPr>
              <a:t> produce</a:t>
            </a:r>
            <a:r>
              <a:rPr kumimoji="0" lang="en-US" sz="2800" b="1" i="0" u="none" strike="noStrike" kern="1200" cap="none" spc="0" normalizeH="0" baseline="0" noProof="0" dirty="0" smtClean="0">
                <a:ln>
                  <a:noFill/>
                </a:ln>
                <a:solidFill>
                  <a:schemeClr val="tx1"/>
                </a:solidFill>
                <a:effectLst/>
                <a:uLnTx/>
                <a:uFillTx/>
                <a:latin typeface="Calibri"/>
                <a:ea typeface="ＭＳ Ｐゴシック" charset="-128"/>
                <a:cs typeface="Calibri"/>
              </a:rPr>
              <a:t> toxins (Lesson 4.2, Jigsaw Reading).</a:t>
            </a:r>
            <a:endParaRPr kumimoji="0" lang="en-US" sz="2800" b="0" i="0" u="none" strike="noStrike" kern="1200" cap="none" spc="0" normalizeH="0" baseline="0" noProof="0" dirty="0" smtClean="0">
              <a:ln>
                <a:noFill/>
              </a:ln>
              <a:solidFill>
                <a:schemeClr val="tx1"/>
              </a:solidFill>
              <a:effectLst/>
              <a:uLnTx/>
              <a:uFillTx/>
              <a:latin typeface="Calibri"/>
              <a:ea typeface="ＭＳ Ｐゴシック" charset="-128"/>
              <a:cs typeface="Calibri"/>
            </a:endParaRPr>
          </a:p>
        </p:txBody>
      </p:sp>
    </p:spTree>
    <p:extLst>
      <p:ext uri="{BB962C8B-B14F-4D97-AF65-F5344CB8AC3E}">
        <p14:creationId xmlns:p14="http://schemas.microsoft.com/office/powerpoint/2010/main" val="3755987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r>
              <a:rPr lang="en-US" dirty="0">
                <a:latin typeface="Gill Sans" charset="0"/>
                <a:ea typeface="ＭＳ Ｐゴシック" charset="0"/>
              </a:rPr>
              <a:t>Lesson Objectives:</a:t>
            </a:r>
          </a:p>
        </p:txBody>
      </p:sp>
      <p:sp>
        <p:nvSpPr>
          <p:cNvPr id="3" name="Content Placeholder 2"/>
          <p:cNvSpPr>
            <a:spLocks noGrp="1"/>
          </p:cNvSpPr>
          <p:nvPr>
            <p:ph idx="1"/>
          </p:nvPr>
        </p:nvSpPr>
        <p:spPr>
          <a:xfrm>
            <a:off x="457200" y="1417638"/>
            <a:ext cx="8229600" cy="4525962"/>
          </a:xfrm>
        </p:spPr>
        <p:txBody>
          <a:bodyPr>
            <a:normAutofit fontScale="92500" lnSpcReduction="10000"/>
          </a:bodyPr>
          <a:lstStyle/>
          <a:p>
            <a:pPr>
              <a:buFont typeface="Arial" charset="0"/>
              <a:buNone/>
              <a:defRPr/>
            </a:pPr>
            <a:r>
              <a:rPr lang="en-US" sz="2400" b="1" dirty="0"/>
              <a:t>After finishing today’s lesson, you will be able to</a:t>
            </a:r>
            <a:r>
              <a:rPr lang="en-US" sz="2400" b="1" dirty="0" smtClean="0"/>
              <a:t>:</a:t>
            </a:r>
          </a:p>
          <a:p>
            <a:pPr>
              <a:buFont typeface="Arial" charset="0"/>
              <a:buNone/>
              <a:defRPr/>
            </a:pPr>
            <a:endParaRPr lang="en-US" sz="2400" b="1" dirty="0" smtClean="0"/>
          </a:p>
          <a:p>
            <a:pPr lvl="0"/>
            <a:r>
              <a:rPr lang="en-US" sz="2400" b="1" dirty="0"/>
              <a:t>i</a:t>
            </a:r>
            <a:r>
              <a:rPr lang="en-US" sz="2400" b="1" dirty="0" smtClean="0"/>
              <a:t>dentify </a:t>
            </a:r>
            <a:r>
              <a:rPr lang="en-US" sz="2400" b="1" dirty="0"/>
              <a:t>symptoms commonly caused by an immune response to infection</a:t>
            </a:r>
            <a:r>
              <a:rPr lang="en-US" sz="2400" b="1" dirty="0" smtClean="0"/>
              <a:t>.</a:t>
            </a:r>
          </a:p>
          <a:p>
            <a:pPr lvl="0"/>
            <a:endParaRPr lang="en-US" sz="2400" b="1" dirty="0"/>
          </a:p>
          <a:p>
            <a:pPr lvl="0"/>
            <a:r>
              <a:rPr lang="en-US" sz="2400" b="1" dirty="0"/>
              <a:t>d</a:t>
            </a:r>
            <a:r>
              <a:rPr lang="en-US" sz="2400" b="1" dirty="0" smtClean="0"/>
              <a:t>istinguish </a:t>
            </a:r>
            <a:r>
              <a:rPr lang="en-US" sz="2400" b="1" dirty="0"/>
              <a:t>between direct and indirect host cell damage</a:t>
            </a:r>
            <a:r>
              <a:rPr lang="en-US" sz="2400" b="1" dirty="0" smtClean="0"/>
              <a:t>.</a:t>
            </a:r>
          </a:p>
          <a:p>
            <a:pPr lvl="0"/>
            <a:endParaRPr lang="en-US" sz="2400" b="1" dirty="0"/>
          </a:p>
          <a:p>
            <a:pPr lvl="0"/>
            <a:r>
              <a:rPr lang="en-US" sz="2400" b="1" dirty="0"/>
              <a:t>g</a:t>
            </a:r>
            <a:r>
              <a:rPr lang="en-US" sz="2400" b="1" dirty="0" smtClean="0"/>
              <a:t>ive </a:t>
            </a:r>
            <a:r>
              <a:rPr lang="en-US" sz="2400" b="1" dirty="0"/>
              <a:t>one example of how intracellular and extracellular bacteria lead to host damage and symptoms</a:t>
            </a:r>
            <a:r>
              <a:rPr lang="en-US" sz="2400" b="1" dirty="0" smtClean="0"/>
              <a:t>.</a:t>
            </a:r>
          </a:p>
          <a:p>
            <a:pPr lvl="0"/>
            <a:endParaRPr lang="en-US" sz="2400" b="1" dirty="0"/>
          </a:p>
          <a:p>
            <a:pPr lvl="0"/>
            <a:r>
              <a:rPr lang="en-US" sz="2400" b="1" dirty="0"/>
              <a:t>g</a:t>
            </a:r>
            <a:r>
              <a:rPr lang="en-US" sz="2400" b="1" dirty="0" smtClean="0"/>
              <a:t>ive </a:t>
            </a:r>
            <a:r>
              <a:rPr lang="en-US" sz="2400" b="1" dirty="0"/>
              <a:t>one example of how slow and fast bacterial replication leads to host damage and symptoms.</a:t>
            </a:r>
          </a:p>
          <a:p>
            <a:pPr marL="0" lvl="1">
              <a:buFont typeface="Arial"/>
              <a:buChar char="•"/>
              <a:defRPr/>
            </a:pPr>
            <a:endParaRPr lang="en-US" sz="2400" b="1" dirty="0"/>
          </a:p>
          <a:p>
            <a:pPr marL="0" lvl="1" indent="0">
              <a:buNone/>
              <a:defRPr/>
            </a:pPr>
            <a:endParaRPr lang="en-US" sz="2400" b="1" dirty="0" smtClean="0"/>
          </a:p>
          <a:p>
            <a:pPr marL="0" lvl="1" indent="0">
              <a:buNone/>
              <a:defRPr/>
            </a:pPr>
            <a:endParaRPr lang="en-US" sz="2400" b="1" dirty="0" smtClean="0"/>
          </a:p>
          <a:p>
            <a:pPr>
              <a:buFont typeface="Arial" charset="0"/>
              <a:buNone/>
              <a:defRPr/>
            </a:pPr>
            <a:endParaRPr lang="en-US" sz="2400" b="1" dirty="0"/>
          </a:p>
          <a:p>
            <a:pPr>
              <a:buFont typeface="Arial"/>
              <a:buNone/>
              <a:defRPr/>
            </a:pPr>
            <a:endParaRPr lang="en-US" sz="2400" b="1" u="sng" dirty="0" smtClean="0"/>
          </a:p>
          <a:p>
            <a:pPr marL="0" indent="0">
              <a:buFont typeface="Arial" charset="0"/>
              <a:buNone/>
              <a:defRPr/>
            </a:pPr>
            <a:endParaRPr lang="en-US" sz="2400" b="1" dirty="0" smtClean="0"/>
          </a:p>
          <a:p>
            <a:pPr>
              <a:defRPr/>
            </a:pPr>
            <a:endParaRPr lang="en-US" sz="24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57200" y="274637"/>
            <a:ext cx="8229600" cy="12458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Gill Sans"/>
                <a:ea typeface="ＭＳ Ｐゴシック" charset="-128"/>
                <a:cs typeface="Gill Sans"/>
              </a:rPr>
              <a:t>Do Now</a:t>
            </a:r>
          </a:p>
        </p:txBody>
      </p:sp>
      <p:sp>
        <p:nvSpPr>
          <p:cNvPr id="3" name="Content Placeholder 2"/>
          <p:cNvSpPr txBox="1">
            <a:spLocks/>
          </p:cNvSpPr>
          <p:nvPr/>
        </p:nvSpPr>
        <p:spPr bwMode="auto">
          <a:xfrm>
            <a:off x="457200" y="1359569"/>
            <a:ext cx="8229600" cy="1167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800" b="1"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Brainstorm symptoms of the flu (viral infection) and strep throat (bacterial</a:t>
            </a:r>
            <a:r>
              <a:rPr kumimoji="0" lang="en-US" sz="2800" b="1" i="0" u="none" strike="noStrike" kern="1200" cap="none" spc="0" normalizeH="0" noProof="0" dirty="0" smtClean="0">
                <a:ln>
                  <a:noFill/>
                </a:ln>
                <a:solidFill>
                  <a:schemeClr val="tx1"/>
                </a:solidFill>
                <a:effectLst/>
                <a:uLnTx/>
                <a:uFillTx/>
                <a:latin typeface="+mn-lt"/>
                <a:ea typeface="ＭＳ Ｐゴシック" charset="-128"/>
                <a:cs typeface="ＭＳ Ｐゴシック" charset="-128"/>
              </a:rPr>
              <a:t> infection</a:t>
            </a:r>
            <a:r>
              <a:rPr kumimoji="0" lang="en-US" sz="2800" b="1"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a:t>
            </a:r>
          </a:p>
          <a:p>
            <a:pPr marR="0" lvl="0" algn="l" defTabSz="457200" rtl="0" eaLnBrk="1" fontAlgn="base" latinLnBrk="0" hangingPunct="1">
              <a:lnSpc>
                <a:spcPct val="100000"/>
              </a:lnSpc>
              <a:spcBef>
                <a:spcPct val="20000"/>
              </a:spcBef>
              <a:spcAft>
                <a:spcPct val="0"/>
              </a:spcAft>
              <a:buClrTx/>
              <a:buSzTx/>
              <a:tabLst/>
              <a:defRPr/>
            </a:pPr>
            <a:endParaRPr kumimoji="0" lang="en-US" sz="3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endParaRPr>
          </a:p>
        </p:txBody>
      </p:sp>
      <p:sp>
        <p:nvSpPr>
          <p:cNvPr id="4" name="TextBox 3"/>
          <p:cNvSpPr txBox="1"/>
          <p:nvPr/>
        </p:nvSpPr>
        <p:spPr>
          <a:xfrm>
            <a:off x="0" y="0"/>
            <a:ext cx="9142754" cy="369332"/>
          </a:xfrm>
          <a:prstGeom prst="rect">
            <a:avLst/>
          </a:prstGeom>
          <a:noFill/>
        </p:spPr>
        <p:txBody>
          <a:bodyPr wrap="square" rtlCol="0">
            <a:spAutoFit/>
          </a:bodyPr>
          <a:lstStyle/>
          <a:p>
            <a:endParaRPr lang="en-US" dirty="0">
              <a:latin typeface="+mn-lt"/>
            </a:endParaRPr>
          </a:p>
        </p:txBody>
      </p:sp>
      <p:graphicFrame>
        <p:nvGraphicFramePr>
          <p:cNvPr id="6" name="Table 5"/>
          <p:cNvGraphicFramePr>
            <a:graphicFrameLocks noGrp="1"/>
          </p:cNvGraphicFramePr>
          <p:nvPr>
            <p:extLst>
              <p:ext uri="{D42A27DB-BD31-4B8C-83A1-F6EECF244321}">
                <p14:modId xmlns:p14="http://schemas.microsoft.com/office/powerpoint/2010/main" val="3282079433"/>
              </p:ext>
            </p:extLst>
          </p:nvPr>
        </p:nvGraphicFramePr>
        <p:xfrm>
          <a:off x="1510632" y="2526632"/>
          <a:ext cx="6096000" cy="3836736"/>
        </p:xfrm>
        <a:graphic>
          <a:graphicData uri="http://schemas.openxmlformats.org/drawingml/2006/table">
            <a:tbl>
              <a:tblPr firstRow="1" bandRow="1">
                <a:tableStyleId>{284E427A-3D55-4303-BF80-6455036E1DE7}</a:tableStyleId>
              </a:tblPr>
              <a:tblGrid>
                <a:gridCol w="3048000"/>
                <a:gridCol w="3048000"/>
              </a:tblGrid>
              <a:tr h="503554">
                <a:tc>
                  <a:txBody>
                    <a:bodyPr/>
                    <a:lstStyle/>
                    <a:p>
                      <a:pPr algn="ctr"/>
                      <a:r>
                        <a:rPr lang="en-US" sz="2000" dirty="0" smtClean="0"/>
                        <a:t>Flu</a:t>
                      </a:r>
                      <a:r>
                        <a:rPr lang="en-US" sz="2000" baseline="0" dirty="0" smtClean="0"/>
                        <a:t> symptoms</a:t>
                      </a:r>
                      <a:endParaRPr lang="en-US" sz="2000" dirty="0"/>
                    </a:p>
                  </a:txBody>
                  <a:tcPr/>
                </a:tc>
                <a:tc>
                  <a:txBody>
                    <a:bodyPr/>
                    <a:lstStyle/>
                    <a:p>
                      <a:pPr algn="ctr"/>
                      <a:r>
                        <a:rPr lang="en-US" sz="2000" dirty="0" smtClean="0"/>
                        <a:t>Strep throat symptoms</a:t>
                      </a:r>
                      <a:endParaRPr lang="en-US" sz="2000" dirty="0"/>
                    </a:p>
                  </a:txBody>
                  <a:tcPr/>
                </a:tc>
              </a:tr>
              <a:tr h="3333182">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545816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57200" y="274637"/>
            <a:ext cx="8229600" cy="12458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spcBef>
                <a:spcPct val="20000"/>
              </a:spcBef>
              <a:defRPr/>
            </a:pPr>
            <a:r>
              <a:rPr lang="en-US" sz="3600" b="1" dirty="0" smtClean="0">
                <a:latin typeface="Gill Sans"/>
                <a:ea typeface="ＭＳ Ｐゴシック" charset="-128"/>
                <a:cs typeface="Gill Sans"/>
              </a:rPr>
              <a:t>Are all the symptoms disease-specific?</a:t>
            </a:r>
            <a:endParaRPr lang="en-US" sz="3600" b="1" dirty="0">
              <a:latin typeface="Gill Sans"/>
              <a:ea typeface="ＭＳ Ｐゴシック" charset="-128"/>
              <a:cs typeface="Gill Sans"/>
            </a:endParaRPr>
          </a:p>
        </p:txBody>
      </p:sp>
      <p:sp>
        <p:nvSpPr>
          <p:cNvPr id="3" name="Content Placeholder 2"/>
          <p:cNvSpPr txBox="1">
            <a:spLocks/>
          </p:cNvSpPr>
          <p:nvPr/>
        </p:nvSpPr>
        <p:spPr bwMode="auto">
          <a:xfrm>
            <a:off x="457200" y="5400842"/>
            <a:ext cx="8229600" cy="9852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457200" rtl="0" eaLnBrk="1" fontAlgn="base" latinLnBrk="0" hangingPunct="1">
              <a:lnSpc>
                <a:spcPct val="100000"/>
              </a:lnSpc>
              <a:spcBef>
                <a:spcPct val="20000"/>
              </a:spcBef>
              <a:spcAft>
                <a:spcPct val="0"/>
              </a:spcAft>
              <a:buClrTx/>
              <a:buSzTx/>
              <a:tabLst/>
              <a:defRPr/>
            </a:pPr>
            <a:endParaRPr kumimoji="0" lang="en-US" sz="30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endParaRPr>
          </a:p>
        </p:txBody>
      </p:sp>
      <p:sp>
        <p:nvSpPr>
          <p:cNvPr id="4" name="TextBox 3"/>
          <p:cNvSpPr txBox="1"/>
          <p:nvPr/>
        </p:nvSpPr>
        <p:spPr>
          <a:xfrm>
            <a:off x="0" y="0"/>
            <a:ext cx="9142754" cy="369332"/>
          </a:xfrm>
          <a:prstGeom prst="rect">
            <a:avLst/>
          </a:prstGeom>
          <a:noFill/>
        </p:spPr>
        <p:txBody>
          <a:bodyPr wrap="square" rtlCol="0">
            <a:spAutoFit/>
          </a:bodyPr>
          <a:lstStyle/>
          <a:p>
            <a:endParaRPr lang="en-US" dirty="0">
              <a:latin typeface="+mn-lt"/>
            </a:endParaRPr>
          </a:p>
        </p:txBody>
      </p:sp>
      <p:graphicFrame>
        <p:nvGraphicFramePr>
          <p:cNvPr id="6" name="Table 5"/>
          <p:cNvGraphicFramePr>
            <a:graphicFrameLocks noGrp="1"/>
          </p:cNvGraphicFramePr>
          <p:nvPr>
            <p:extLst>
              <p:ext uri="{D42A27DB-BD31-4B8C-83A1-F6EECF244321}">
                <p14:modId xmlns:p14="http://schemas.microsoft.com/office/powerpoint/2010/main" val="935027984"/>
              </p:ext>
            </p:extLst>
          </p:nvPr>
        </p:nvGraphicFramePr>
        <p:xfrm>
          <a:off x="1510630" y="2028541"/>
          <a:ext cx="6323264" cy="3908226"/>
        </p:xfrm>
        <a:graphic>
          <a:graphicData uri="http://schemas.openxmlformats.org/drawingml/2006/table">
            <a:tbl>
              <a:tblPr firstRow="1" bandRow="1">
                <a:tableStyleId>{284E427A-3D55-4303-BF80-6455036E1DE7}</a:tableStyleId>
              </a:tblPr>
              <a:tblGrid>
                <a:gridCol w="3161632"/>
                <a:gridCol w="3161632"/>
              </a:tblGrid>
              <a:tr h="292666">
                <a:tc>
                  <a:txBody>
                    <a:bodyPr/>
                    <a:lstStyle/>
                    <a:p>
                      <a:pPr algn="ctr"/>
                      <a:r>
                        <a:rPr lang="en-US" sz="2000" dirty="0" smtClean="0"/>
                        <a:t>Flu</a:t>
                      </a:r>
                      <a:r>
                        <a:rPr lang="en-US" sz="2000" baseline="0" dirty="0" smtClean="0"/>
                        <a:t> symptoms</a:t>
                      </a:r>
                      <a:endParaRPr lang="en-US" sz="2000" dirty="0"/>
                    </a:p>
                  </a:txBody>
                  <a:tcPr>
                    <a:lnB w="12700" cap="flat" cmpd="sng" algn="ctr">
                      <a:solidFill>
                        <a:scrgbClr r="0" g="0" b="0"/>
                      </a:solidFill>
                      <a:prstDash val="solid"/>
                      <a:round/>
                      <a:headEnd type="none" w="med" len="med"/>
                      <a:tailEnd type="none" w="med" len="med"/>
                    </a:lnB>
                  </a:tcPr>
                </a:tc>
                <a:tc>
                  <a:txBody>
                    <a:bodyPr/>
                    <a:lstStyle/>
                    <a:p>
                      <a:pPr algn="ctr"/>
                      <a:r>
                        <a:rPr lang="en-US" sz="2000" dirty="0" smtClean="0"/>
                        <a:t>Strep throat symptoms</a:t>
                      </a:r>
                      <a:endParaRPr lang="en-US" sz="2000" dirty="0"/>
                    </a:p>
                  </a:txBody>
                  <a:tcPr>
                    <a:lnB w="12700" cap="flat" cmpd="sng" algn="ctr">
                      <a:solidFill>
                        <a:scrgbClr r="0" g="0" b="0"/>
                      </a:solidFill>
                      <a:prstDash val="solid"/>
                      <a:round/>
                      <a:headEnd type="none" w="med" len="med"/>
                      <a:tailEnd type="none" w="med" len="med"/>
                    </a:lnB>
                  </a:tcPr>
                </a:tc>
              </a:tr>
              <a:tr h="3511986">
                <a:tc>
                  <a:txBody>
                    <a:bodyPr/>
                    <a:lstStyle/>
                    <a:p>
                      <a:r>
                        <a:rPr lang="en-US" sz="2400" dirty="0" smtClean="0">
                          <a:solidFill>
                            <a:srgbClr val="FF0000"/>
                          </a:solidFill>
                        </a:rPr>
                        <a:t>Fever</a:t>
                      </a:r>
                    </a:p>
                    <a:p>
                      <a:r>
                        <a:rPr lang="en-US" sz="2400" dirty="0" smtClean="0"/>
                        <a:t>Cough </a:t>
                      </a:r>
                    </a:p>
                    <a:p>
                      <a:r>
                        <a:rPr lang="en-US" sz="2400" dirty="0" smtClean="0">
                          <a:solidFill>
                            <a:srgbClr val="FF0000"/>
                          </a:solidFill>
                        </a:rPr>
                        <a:t>Sore throat</a:t>
                      </a:r>
                    </a:p>
                    <a:p>
                      <a:r>
                        <a:rPr lang="en-US" sz="2400" dirty="0" smtClean="0"/>
                        <a:t>Runny or stuffy nose</a:t>
                      </a:r>
                    </a:p>
                    <a:p>
                      <a:r>
                        <a:rPr lang="en-US" sz="2400" dirty="0" smtClean="0">
                          <a:solidFill>
                            <a:srgbClr val="FF0000"/>
                          </a:solidFill>
                        </a:rPr>
                        <a:t>Body</a:t>
                      </a:r>
                      <a:r>
                        <a:rPr lang="en-US" sz="2400" dirty="0" smtClean="0"/>
                        <a:t> </a:t>
                      </a:r>
                      <a:r>
                        <a:rPr lang="en-US" sz="2400" dirty="0" smtClean="0">
                          <a:solidFill>
                            <a:srgbClr val="FF0000"/>
                          </a:solidFill>
                        </a:rPr>
                        <a:t>aches</a:t>
                      </a:r>
                    </a:p>
                    <a:p>
                      <a:r>
                        <a:rPr lang="en-US" sz="2400" dirty="0" smtClean="0"/>
                        <a:t>Fatigue</a:t>
                      </a:r>
                    </a:p>
                    <a:p>
                      <a:r>
                        <a:rPr lang="en-US" sz="2400" dirty="0" smtClean="0">
                          <a:solidFill>
                            <a:srgbClr val="FF0000"/>
                          </a:solidFill>
                        </a:rPr>
                        <a:t>Headaches</a:t>
                      </a:r>
                    </a:p>
                    <a:p>
                      <a:r>
                        <a:rPr lang="en-US" sz="2400" dirty="0" smtClean="0"/>
                        <a:t>Vomiting</a:t>
                      </a:r>
                    </a:p>
                  </a:txBody>
                  <a:tcPr>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Fever</a:t>
                      </a:r>
                    </a:p>
                    <a:p>
                      <a:pPr marL="0" marR="0" indent="0" algn="l" defTabSz="457200" rtl="0" eaLnBrk="1" fontAlgn="auto" latinLnBrk="0" hangingPunct="1">
                        <a:lnSpc>
                          <a:spcPct val="100000"/>
                        </a:lnSpc>
                        <a:spcBef>
                          <a:spcPts val="0"/>
                        </a:spcBef>
                        <a:spcAft>
                          <a:spcPts val="0"/>
                        </a:spcAft>
                        <a:buClrTx/>
                        <a:buSzTx/>
                        <a:buFontTx/>
                        <a:buNone/>
                        <a:tabLst/>
                        <a:defRPr/>
                      </a:pPr>
                      <a:r>
                        <a:rPr lang="en-US" sz="2400" baseline="0" dirty="0" smtClean="0"/>
                        <a:t>Difficulty swallowing</a:t>
                      </a:r>
                      <a:endParaRPr lang="en-US" sz="24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Sore</a:t>
                      </a:r>
                      <a:r>
                        <a:rPr lang="en-US" sz="2400" dirty="0" smtClean="0"/>
                        <a:t> </a:t>
                      </a:r>
                      <a:r>
                        <a:rPr lang="en-US" sz="2400" dirty="0" smtClean="0">
                          <a:solidFill>
                            <a:srgbClr val="FF0000"/>
                          </a:solidFill>
                        </a:rPr>
                        <a:t>throat</a:t>
                      </a:r>
                    </a:p>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Red and</a:t>
                      </a:r>
                      <a:r>
                        <a:rPr lang="en-US" sz="2400" baseline="0" dirty="0" smtClean="0"/>
                        <a:t> swollen tonsils</a:t>
                      </a:r>
                    </a:p>
                    <a:p>
                      <a:pPr marL="0" marR="0" indent="0" algn="l" defTabSz="457200" rtl="0" eaLnBrk="1" fontAlgn="auto" latinLnBrk="0" hangingPunct="1">
                        <a:lnSpc>
                          <a:spcPct val="100000"/>
                        </a:lnSpc>
                        <a:spcBef>
                          <a:spcPts val="0"/>
                        </a:spcBef>
                        <a:spcAft>
                          <a:spcPts val="0"/>
                        </a:spcAft>
                        <a:buClrTx/>
                        <a:buSzTx/>
                        <a:buFontTx/>
                        <a:buNone/>
                        <a:tabLst/>
                        <a:defRPr/>
                      </a:pPr>
                      <a:r>
                        <a:rPr lang="en-US" sz="2400" baseline="0" dirty="0" smtClean="0">
                          <a:solidFill>
                            <a:srgbClr val="FF0000"/>
                          </a:solidFill>
                        </a:rPr>
                        <a:t>Body</a:t>
                      </a:r>
                      <a:r>
                        <a:rPr lang="en-US" sz="2400" baseline="0" dirty="0" smtClean="0"/>
                        <a:t> </a:t>
                      </a:r>
                      <a:r>
                        <a:rPr lang="en-US" sz="2400" baseline="0" dirty="0" smtClean="0">
                          <a:solidFill>
                            <a:srgbClr val="FF0000"/>
                          </a:solidFill>
                        </a:rPr>
                        <a:t>aches</a:t>
                      </a:r>
                    </a:p>
                    <a:p>
                      <a:pPr marL="0" marR="0" indent="0" algn="l" defTabSz="457200" rtl="0" eaLnBrk="1" fontAlgn="auto" latinLnBrk="0" hangingPunct="1">
                        <a:lnSpc>
                          <a:spcPct val="100000"/>
                        </a:lnSpc>
                        <a:spcBef>
                          <a:spcPts val="0"/>
                        </a:spcBef>
                        <a:spcAft>
                          <a:spcPts val="0"/>
                        </a:spcAft>
                        <a:buClrTx/>
                        <a:buSzTx/>
                        <a:buFontTx/>
                        <a:buNone/>
                        <a:tabLst/>
                        <a:defRPr/>
                      </a:pPr>
                      <a:r>
                        <a:rPr lang="en-US" sz="2400" baseline="0" dirty="0" smtClean="0"/>
                        <a:t>Rash</a:t>
                      </a:r>
                    </a:p>
                    <a:p>
                      <a:pPr marL="0" marR="0" indent="0" algn="l" defTabSz="457200" rtl="0" eaLnBrk="1" fontAlgn="auto" latinLnBrk="0" hangingPunct="1">
                        <a:lnSpc>
                          <a:spcPct val="100000"/>
                        </a:lnSpc>
                        <a:spcBef>
                          <a:spcPts val="0"/>
                        </a:spcBef>
                        <a:spcAft>
                          <a:spcPts val="0"/>
                        </a:spcAft>
                        <a:buClrTx/>
                        <a:buSzTx/>
                        <a:buFontTx/>
                        <a:buNone/>
                        <a:tabLst/>
                        <a:defRPr/>
                      </a:pPr>
                      <a:r>
                        <a:rPr lang="en-US" sz="2400" baseline="0" dirty="0" smtClean="0">
                          <a:solidFill>
                            <a:srgbClr val="FF0000"/>
                          </a:solidFill>
                        </a:rPr>
                        <a:t>Headaches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400" baseline="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12323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all the symptoms disease-specific?</a:t>
            </a:r>
            <a:endParaRPr lang="en-US" dirty="0"/>
          </a:p>
        </p:txBody>
      </p:sp>
      <p:sp>
        <p:nvSpPr>
          <p:cNvPr id="3" name="Content Placeholder 2"/>
          <p:cNvSpPr>
            <a:spLocks noGrp="1"/>
          </p:cNvSpPr>
          <p:nvPr>
            <p:ph idx="1"/>
          </p:nvPr>
        </p:nvSpPr>
        <p:spPr/>
        <p:txBody>
          <a:bodyPr/>
          <a:lstStyle/>
          <a:p>
            <a:r>
              <a:rPr lang="en-US" dirty="0" smtClean="0"/>
              <a:t>These symptoms are not pathogen-specific and can be caused by numerous agents affecting the same body organs or are the result of a more general response of the body to pathogens.</a:t>
            </a:r>
            <a:endParaRPr lang="en-US" dirty="0"/>
          </a:p>
        </p:txBody>
      </p:sp>
    </p:spTree>
    <p:extLst>
      <p:ext uri="{BB962C8B-B14F-4D97-AF65-F5344CB8AC3E}">
        <p14:creationId xmlns:p14="http://schemas.microsoft.com/office/powerpoint/2010/main" val="158963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4" name="Title 1"/>
          <p:cNvSpPr txBox="1">
            <a:spLocks noGrp="1"/>
          </p:cNvSpPr>
          <p:nvPr>
            <p:ph idx="1"/>
          </p:nvPr>
        </p:nvSpPr>
        <p:spPr bwMode="auto">
          <a:xfrm>
            <a:off x="267385" y="1600201"/>
            <a:ext cx="8686800" cy="22464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indent="0" algn="ctr">
              <a:spcBef>
                <a:spcPct val="0"/>
              </a:spcBef>
              <a:buNone/>
              <a:defRPr/>
            </a:pPr>
            <a:r>
              <a:rPr lang="en-US" sz="2800" b="1" dirty="0" smtClean="0">
                <a:latin typeface="Calibri"/>
                <a:ea typeface="ＭＳ Ｐゴシック" charset="-128"/>
                <a:cs typeface="Calibri"/>
              </a:rPr>
              <a:t>How do pathogens</a:t>
            </a:r>
            <a:r>
              <a:rPr kumimoji="0" lang="en-US" sz="2800" b="1" i="0" u="none" strike="noStrike" kern="1200" cap="none" spc="0" normalizeH="0" baseline="0" noProof="0" dirty="0" smtClean="0">
                <a:ln>
                  <a:noFill/>
                </a:ln>
                <a:solidFill>
                  <a:schemeClr val="tx1"/>
                </a:solidFill>
                <a:effectLst/>
                <a:uLnTx/>
                <a:uFillTx/>
                <a:latin typeface="Calibri"/>
                <a:ea typeface="ＭＳ Ｐゴシック" charset="-128"/>
                <a:cs typeface="Calibri"/>
              </a:rPr>
              <a:t> cause</a:t>
            </a:r>
            <a:r>
              <a:rPr kumimoji="0" lang="en-US" sz="2800" b="1" i="0" u="none" strike="noStrike" kern="1200" cap="none" spc="0" normalizeH="0" noProof="0" dirty="0" smtClean="0">
                <a:ln>
                  <a:noFill/>
                </a:ln>
                <a:solidFill>
                  <a:schemeClr val="tx1"/>
                </a:solidFill>
                <a:effectLst/>
                <a:uLnTx/>
                <a:uFillTx/>
                <a:latin typeface="Calibri"/>
                <a:ea typeface="ＭＳ Ｐゴシック" charset="-128"/>
                <a:cs typeface="Calibri"/>
              </a:rPr>
              <a:t> </a:t>
            </a:r>
            <a:r>
              <a:rPr kumimoji="0" lang="en-US" sz="2800" b="1" i="0" u="none" strike="noStrike" kern="1200" cap="none" spc="0" normalizeH="0" baseline="0" noProof="0" dirty="0" smtClean="0">
                <a:ln>
                  <a:noFill/>
                </a:ln>
                <a:solidFill>
                  <a:schemeClr val="tx1"/>
                </a:solidFill>
                <a:effectLst/>
                <a:uLnTx/>
                <a:uFillTx/>
                <a:latin typeface="Calibri"/>
                <a:ea typeface="ＭＳ Ｐゴシック" charset="-128"/>
                <a:cs typeface="Calibri"/>
              </a:rPr>
              <a:t>these</a:t>
            </a:r>
            <a:r>
              <a:rPr kumimoji="0" lang="en-US" sz="2800" b="1" i="0" u="none" strike="noStrike" kern="1200" cap="none" spc="0" normalizeH="0" noProof="0" dirty="0" smtClean="0">
                <a:ln>
                  <a:noFill/>
                </a:ln>
                <a:solidFill>
                  <a:schemeClr val="tx1"/>
                </a:solidFill>
                <a:effectLst/>
                <a:uLnTx/>
                <a:uFillTx/>
                <a:latin typeface="Calibri"/>
                <a:ea typeface="ＭＳ Ｐゴシック" charset="-128"/>
                <a:cs typeface="Calibri"/>
              </a:rPr>
              <a:t> </a:t>
            </a:r>
            <a:r>
              <a:rPr kumimoji="0" lang="en-US" sz="2800" b="1" i="0" u="none" strike="noStrike" kern="1200" cap="none" spc="0" normalizeH="0" baseline="0" noProof="0" dirty="0" smtClean="0">
                <a:ln>
                  <a:noFill/>
                </a:ln>
                <a:solidFill>
                  <a:schemeClr val="tx1"/>
                </a:solidFill>
                <a:effectLst/>
                <a:uLnTx/>
                <a:uFillTx/>
                <a:latin typeface="Calibri"/>
                <a:ea typeface="ＭＳ Ｐゴシック" charset="-128"/>
                <a:cs typeface="Calibri"/>
              </a:rPr>
              <a:t>symptoms?</a:t>
            </a:r>
          </a:p>
        </p:txBody>
      </p:sp>
    </p:spTree>
    <p:extLst>
      <p:ext uri="{BB962C8B-B14F-4D97-AF65-F5344CB8AC3E}">
        <p14:creationId xmlns:p14="http://schemas.microsoft.com/office/powerpoint/2010/main" val="272985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57200" y="274320"/>
            <a:ext cx="7772400" cy="1143000"/>
          </a:xfrm>
        </p:spPr>
        <p:txBody>
          <a:bodyPr/>
          <a:lstStyle/>
          <a:p>
            <a:r>
              <a:rPr lang="en-US" dirty="0">
                <a:latin typeface="Gill Sans" charset="0"/>
                <a:ea typeface="ＭＳ Ｐゴシック" charset="0"/>
              </a:rPr>
              <a:t>Pathogens cause symptoms in two major </a:t>
            </a:r>
            <a:r>
              <a:rPr lang="en-US" dirty="0" smtClean="0">
                <a:latin typeface="Gill Sans" charset="0"/>
                <a:ea typeface="ＭＳ Ｐゴシック" charset="0"/>
              </a:rPr>
              <a:t>ways:</a:t>
            </a:r>
            <a:endParaRPr lang="en-US" dirty="0">
              <a:latin typeface="Gill Sans" charset="0"/>
              <a:ea typeface="ＭＳ Ｐゴシック" charset="0"/>
            </a:endParaRPr>
          </a:p>
        </p:txBody>
      </p:sp>
      <p:sp>
        <p:nvSpPr>
          <p:cNvPr id="19459" name="Rectangle 4"/>
          <p:cNvSpPr>
            <a:spLocks noGrp="1" noChangeArrowheads="1"/>
          </p:cNvSpPr>
          <p:nvPr>
            <p:ph sz="half" idx="1"/>
          </p:nvPr>
        </p:nvSpPr>
        <p:spPr>
          <a:xfrm>
            <a:off x="3591542" y="1907051"/>
            <a:ext cx="5276718" cy="4937215"/>
          </a:xfrm>
        </p:spPr>
        <p:txBody>
          <a:bodyPr/>
          <a:lstStyle/>
          <a:p>
            <a:pPr marL="514350" indent="-514350">
              <a:buFont typeface="+mj-lt"/>
              <a:buAutoNum type="arabicPeriod"/>
            </a:pPr>
            <a:r>
              <a:rPr lang="en-US" dirty="0">
                <a:latin typeface="Calibri (body)"/>
                <a:ea typeface="ＭＳ Ｐゴシック" charset="0"/>
                <a:cs typeface="Calibri (body)"/>
              </a:rPr>
              <a:t>They stimulate the immune system </a:t>
            </a:r>
            <a:r>
              <a:rPr lang="en-US" dirty="0" smtClean="0">
                <a:latin typeface="Calibri (body)"/>
                <a:ea typeface="ＭＳ Ｐゴシック" charset="0"/>
                <a:cs typeface="Calibri (body)"/>
              </a:rPr>
              <a:t>causing </a:t>
            </a:r>
            <a:r>
              <a:rPr lang="en-US" b="1" u="sng" dirty="0" smtClean="0">
                <a:latin typeface="Calibri (body)"/>
                <a:ea typeface="ＭＳ Ｐゴシック" charset="-128"/>
                <a:cs typeface="Calibri (body)"/>
              </a:rPr>
              <a:t>inflammation</a:t>
            </a:r>
            <a:r>
              <a:rPr lang="en-US" b="1" dirty="0" smtClean="0">
                <a:latin typeface="Calibri (body)"/>
                <a:ea typeface="ＭＳ Ｐゴシック" charset="-128"/>
                <a:cs typeface="Calibri (body)"/>
              </a:rPr>
              <a:t> </a:t>
            </a:r>
            <a:r>
              <a:rPr lang="en-US" b="1" i="1" dirty="0" smtClean="0">
                <a:latin typeface="Calibri (body)"/>
                <a:ea typeface="ＭＳ Ｐゴシック" charset="-128"/>
                <a:cs typeface="Calibri (body)"/>
              </a:rPr>
              <a:t>(Unit 5)</a:t>
            </a:r>
            <a:endParaRPr lang="en-US" b="1" u="sng" dirty="0" smtClean="0">
              <a:latin typeface="Calibri (body)"/>
              <a:ea typeface="ＭＳ Ｐゴシック" charset="-128"/>
              <a:cs typeface="Calibri (body)"/>
            </a:endParaRPr>
          </a:p>
          <a:p>
            <a:pPr marL="914400" lvl="1" indent="-514350"/>
            <a:r>
              <a:rPr lang="en-US" dirty="0" smtClean="0">
                <a:latin typeface="Calibri (body)"/>
                <a:ea typeface="ＭＳ Ｐゴシック" charset="-128"/>
                <a:cs typeface="Calibri (body)"/>
              </a:rPr>
              <a:t>When the immune response clears an infection it can cause </a:t>
            </a:r>
            <a:r>
              <a:rPr lang="en-US" u="sng" dirty="0" smtClean="0">
                <a:latin typeface="Calibri (body)"/>
                <a:ea typeface="ＭＳ Ｐゴシック" charset="-128"/>
                <a:cs typeface="Calibri (body)"/>
              </a:rPr>
              <a:t>swelling</a:t>
            </a:r>
            <a:r>
              <a:rPr lang="en-US" dirty="0" smtClean="0">
                <a:latin typeface="Calibri (body)"/>
                <a:ea typeface="ＭＳ Ｐゴシック" charset="-128"/>
                <a:cs typeface="Calibri (body)"/>
              </a:rPr>
              <a:t>, </a:t>
            </a:r>
            <a:r>
              <a:rPr lang="en-US" u="sng" dirty="0" smtClean="0">
                <a:latin typeface="Calibri (body)"/>
                <a:ea typeface="ＭＳ Ｐゴシック" charset="-128"/>
                <a:cs typeface="Calibri (body)"/>
              </a:rPr>
              <a:t>pain</a:t>
            </a:r>
            <a:r>
              <a:rPr lang="en-US" dirty="0" smtClean="0">
                <a:latin typeface="Calibri (body)"/>
                <a:ea typeface="ＭＳ Ｐゴシック" charset="-128"/>
                <a:cs typeface="Calibri (body)"/>
              </a:rPr>
              <a:t>, </a:t>
            </a:r>
            <a:r>
              <a:rPr lang="en-US" u="sng" dirty="0" smtClean="0">
                <a:latin typeface="Calibri (body)"/>
                <a:ea typeface="ＭＳ Ｐゴシック" charset="-128"/>
                <a:cs typeface="Calibri (body)"/>
              </a:rPr>
              <a:t>redness</a:t>
            </a:r>
            <a:r>
              <a:rPr lang="en-US" dirty="0" smtClean="0">
                <a:latin typeface="Calibri (body)"/>
                <a:ea typeface="ＭＳ Ｐゴシック" charset="-128"/>
                <a:cs typeface="Calibri (body)"/>
              </a:rPr>
              <a:t>, and </a:t>
            </a:r>
            <a:r>
              <a:rPr lang="en-US" u="sng" dirty="0" smtClean="0">
                <a:latin typeface="Calibri (body)"/>
                <a:ea typeface="ＭＳ Ｐゴシック" charset="-128"/>
                <a:cs typeface="Calibri (body)"/>
              </a:rPr>
              <a:t>heat/fever</a:t>
            </a:r>
            <a:r>
              <a:rPr lang="en-US" dirty="0" smtClean="0">
                <a:latin typeface="Calibri (body)"/>
                <a:ea typeface="ＭＳ Ｐゴシック" charset="-128"/>
                <a:cs typeface="Calibri (body)"/>
              </a:rPr>
              <a:t>.</a:t>
            </a:r>
          </a:p>
          <a:p>
            <a:pPr marL="514350" indent="-514350">
              <a:buFont typeface="+mj-lt"/>
              <a:buAutoNum type="arabicPeriod"/>
            </a:pPr>
            <a:endParaRPr lang="en-US" dirty="0" smtClean="0">
              <a:latin typeface="Calibri (body)"/>
              <a:ea typeface="ＭＳ Ｐゴシック" charset="0"/>
              <a:cs typeface="Calibri (body)"/>
            </a:endParaRPr>
          </a:p>
          <a:p>
            <a:pPr marL="0" indent="0">
              <a:buNone/>
            </a:pPr>
            <a:endParaRPr lang="en-US" dirty="0" smtClean="0">
              <a:latin typeface="Calibri (body)"/>
              <a:ea typeface="ＭＳ Ｐゴシック" charset="0"/>
              <a:cs typeface="Calibri (body)"/>
            </a:endParaRPr>
          </a:p>
          <a:p>
            <a:pPr marL="514350" indent="-514350">
              <a:buFont typeface="+mj-lt"/>
              <a:buAutoNum type="arabicPeriod"/>
            </a:pP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pic>
        <p:nvPicPr>
          <p:cNvPr id="19460" name="Picture 5" descr="travel-illness-avoid-sick-holi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05" y="1950992"/>
            <a:ext cx="3284537"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31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36038" y="274320"/>
            <a:ext cx="885433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457200" rtl="0" eaLnBrk="1" fontAlgn="base" latinLnBrk="0" hangingPunct="1">
              <a:lnSpc>
                <a:spcPct val="100000"/>
              </a:lnSpc>
              <a:spcBef>
                <a:spcPct val="0"/>
              </a:spcBef>
              <a:spcAft>
                <a:spcPct val="0"/>
              </a:spcAft>
              <a:buClrTx/>
              <a:buSzTx/>
              <a:buFontTx/>
              <a:buNone/>
              <a:tabLst/>
              <a:defRPr/>
            </a:pPr>
            <a:r>
              <a:rPr lang="en-US" sz="3600" b="1" dirty="0" smtClean="0">
                <a:latin typeface="Gill Sans"/>
                <a:ea typeface="ＭＳ Ｐゴシック" charset="-128"/>
                <a:cs typeface="Gill Sans"/>
              </a:rPr>
              <a:t>2.  They damage the host cells and disrupt host functions by: </a:t>
            </a:r>
            <a:endParaRPr kumimoji="0" lang="en-US" sz="3600" b="1" i="0" u="none" strike="noStrike" kern="1200" cap="none" spc="0" normalizeH="0" baseline="0" noProof="0" dirty="0" smtClean="0">
              <a:ln>
                <a:noFill/>
              </a:ln>
              <a:solidFill>
                <a:schemeClr val="tx1"/>
              </a:solidFill>
              <a:effectLst/>
              <a:uLnTx/>
              <a:uFillTx/>
              <a:latin typeface="Gill Sans"/>
              <a:ea typeface="ＭＳ Ｐゴシック" charset="-128"/>
              <a:cs typeface="Gill Sans"/>
            </a:endParaRPr>
          </a:p>
        </p:txBody>
      </p:sp>
      <p:sp>
        <p:nvSpPr>
          <p:cNvPr id="3" name="Content Placeholder 2"/>
          <p:cNvSpPr txBox="1">
            <a:spLocks/>
          </p:cNvSpPr>
          <p:nvPr/>
        </p:nvSpPr>
        <p:spPr bwMode="auto">
          <a:xfrm>
            <a:off x="457200" y="1760462"/>
            <a:ext cx="8229600" cy="4390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800" b="1" i="0" u="sng"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Direct</a:t>
            </a:r>
            <a:r>
              <a:rPr kumimoji="0" lang="en-US" sz="2800" b="1" i="0"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a:t>
            </a:r>
            <a:r>
              <a:rPr kumimoji="0" lang="en-US" sz="2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damage to host cells. </a:t>
            </a:r>
          </a:p>
          <a:p>
            <a:pPr marL="914400" marR="0" lvl="1" indent="-457200" algn="l" defTabSz="457200" rtl="0" eaLnBrk="1" fontAlgn="base" latinLnBrk="0" hangingPunct="1">
              <a:lnSpc>
                <a:spcPct val="100000"/>
              </a:lnSpc>
              <a:spcBef>
                <a:spcPct val="20000"/>
              </a:spcBef>
              <a:spcAft>
                <a:spcPct val="0"/>
              </a:spcAft>
              <a:buClrTx/>
              <a:buSzTx/>
              <a:buFont typeface="Courier New"/>
              <a:buChar char="o"/>
              <a:tabLst/>
              <a:defRPr/>
            </a:pPr>
            <a:r>
              <a:rPr kumimoji="0" lang="en-US" sz="2800" b="0" i="0" u="none" strike="noStrike" kern="1200" cap="none" spc="0" normalizeH="0" baseline="0" noProof="0" dirty="0" smtClean="0">
                <a:ln>
                  <a:noFill/>
                </a:ln>
                <a:solidFill>
                  <a:schemeClr val="tx1"/>
                </a:solidFill>
                <a:effectLst/>
                <a:uLnTx/>
                <a:uFillTx/>
                <a:latin typeface="+mn-lt"/>
                <a:ea typeface="ＭＳ Ｐゴシック" charset="-128"/>
                <a:cs typeface="+mn-cs"/>
              </a:rPr>
              <a:t>When the pathogen replicates in host cells.</a:t>
            </a:r>
          </a:p>
          <a:p>
            <a:pPr marL="914400" marR="0" lvl="1" indent="-457200" algn="l" defTabSz="457200" rtl="0" eaLnBrk="1" fontAlgn="base" latinLnBrk="0" hangingPunct="1">
              <a:lnSpc>
                <a:spcPct val="100000"/>
              </a:lnSpc>
              <a:spcBef>
                <a:spcPct val="20000"/>
              </a:spcBef>
              <a:spcAft>
                <a:spcPct val="0"/>
              </a:spcAft>
              <a:buClrTx/>
              <a:buSzTx/>
              <a:buFont typeface="Courier New"/>
              <a:buChar char="o"/>
              <a:tabLst/>
              <a:defRPr/>
            </a:pPr>
            <a:r>
              <a:rPr kumimoji="0" lang="en-US" sz="2800" b="0" i="0" u="none" strike="noStrike" kern="1200" cap="none" spc="0" normalizeH="0" baseline="0" noProof="0" dirty="0" smtClean="0">
                <a:ln>
                  <a:noFill/>
                </a:ln>
                <a:solidFill>
                  <a:schemeClr val="tx1"/>
                </a:solidFill>
                <a:effectLst/>
                <a:uLnTx/>
                <a:uFillTx/>
                <a:latin typeface="+mn-lt"/>
                <a:ea typeface="ＭＳ Ｐゴシック" charset="-128"/>
                <a:cs typeface="+mn-cs"/>
              </a:rPr>
              <a:t>When the pathogen releases factors like toxins that damage</a:t>
            </a:r>
            <a:r>
              <a:rPr kumimoji="0" lang="en-US" sz="2800" b="0" i="0" u="none" strike="noStrike" kern="1200" cap="none" spc="0" normalizeH="0" noProof="0" dirty="0" smtClean="0">
                <a:ln>
                  <a:noFill/>
                </a:ln>
                <a:solidFill>
                  <a:schemeClr val="tx1"/>
                </a:solidFill>
                <a:effectLst/>
                <a:uLnTx/>
                <a:uFillTx/>
                <a:latin typeface="+mn-lt"/>
                <a:ea typeface="ＭＳ Ｐゴシック" charset="-128"/>
                <a:cs typeface="+mn-cs"/>
              </a:rPr>
              <a:t> host cells/organs</a:t>
            </a:r>
            <a:r>
              <a:rPr kumimoji="0" lang="en-US" sz="2800" b="0" i="0" u="none" strike="noStrike" kern="1200" cap="none" spc="0" normalizeH="0" baseline="0" noProof="0" dirty="0" smtClean="0">
                <a:ln>
                  <a:noFill/>
                </a:ln>
                <a:solidFill>
                  <a:schemeClr val="tx1"/>
                </a:solidFill>
                <a:effectLst/>
                <a:uLnTx/>
                <a:uFillTx/>
                <a:latin typeface="+mn-lt"/>
                <a:ea typeface="ＭＳ Ｐゴシック" charset="-128"/>
                <a:cs typeface="+mn-cs"/>
              </a:rPr>
              <a:t>. </a:t>
            </a:r>
            <a:r>
              <a:rPr kumimoji="0" lang="en-US" sz="2800" b="1" i="1" u="none" strike="noStrike" kern="1200" cap="none" spc="0" normalizeH="0" baseline="0" noProof="0" dirty="0" smtClean="0">
                <a:ln>
                  <a:noFill/>
                </a:ln>
                <a:solidFill>
                  <a:schemeClr val="tx1"/>
                </a:solidFill>
                <a:effectLst/>
                <a:uLnTx/>
                <a:uFillTx/>
                <a:latin typeface="+mn-lt"/>
                <a:ea typeface="ＭＳ Ｐゴシック" charset="-128"/>
                <a:cs typeface="+mn-cs"/>
              </a:rPr>
              <a:t>(Lesson 4.2)</a:t>
            </a:r>
          </a:p>
          <a:p>
            <a:pPr marL="914400" marR="0" lvl="1" indent="-457200" algn="l" defTabSz="457200" rtl="0" eaLnBrk="1" fontAlgn="base" latinLnBrk="0" hangingPunct="1">
              <a:lnSpc>
                <a:spcPct val="100000"/>
              </a:lnSpc>
              <a:spcBef>
                <a:spcPct val="20000"/>
              </a:spcBef>
              <a:spcAft>
                <a:spcPct val="0"/>
              </a:spcAft>
              <a:buClrTx/>
              <a:buSzTx/>
              <a:buFont typeface="Courier New"/>
              <a:buChar char="o"/>
              <a:tabLst/>
              <a:defRPr/>
            </a:pPr>
            <a:endParaRPr lang="en-US" sz="2800" b="1" u="sng" dirty="0" smtClean="0">
              <a:latin typeface="+mn-lt"/>
              <a:ea typeface="ＭＳ Ｐゴシック" charset="-128"/>
              <a:cs typeface="ＭＳ Ｐゴシック" charset="-128"/>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n-US" sz="2800" b="1" u="sng" dirty="0" smtClean="0">
                <a:latin typeface="+mn-lt"/>
                <a:ea typeface="ＭＳ Ｐゴシック" charset="-128"/>
                <a:cs typeface="ＭＳ Ｐゴシック" charset="-128"/>
              </a:rPr>
              <a:t>Indirect</a:t>
            </a:r>
            <a:r>
              <a:rPr lang="en-US" sz="2800" b="1" dirty="0" smtClean="0">
                <a:latin typeface="+mn-lt"/>
                <a:ea typeface="ＭＳ Ｐゴシック" charset="-128"/>
                <a:cs typeface="ＭＳ Ｐゴシック" charset="-128"/>
              </a:rPr>
              <a:t> </a:t>
            </a:r>
            <a:r>
              <a:rPr kumimoji="0" lang="en-US" sz="2800" i="0"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damage</a:t>
            </a:r>
            <a:r>
              <a:rPr kumimoji="0" lang="en-US" sz="2800" b="1" i="0"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a:t>
            </a:r>
            <a:r>
              <a:rPr kumimoji="0" lang="en-US" sz="2800" b="0" i="0"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to </a:t>
            </a:r>
            <a:r>
              <a:rPr kumimoji="0" lang="en-US" sz="2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host cells by activating the immune</a:t>
            </a:r>
            <a:r>
              <a:rPr kumimoji="0" lang="en-US" sz="2800" b="0" i="0" u="none" strike="noStrike" kern="1200" cap="none" spc="0" normalizeH="0" noProof="0" dirty="0" smtClean="0">
                <a:ln>
                  <a:noFill/>
                </a:ln>
                <a:solidFill>
                  <a:schemeClr val="tx1"/>
                </a:solidFill>
                <a:effectLst/>
                <a:uLnTx/>
                <a:uFillTx/>
                <a:latin typeface="+mn-lt"/>
                <a:ea typeface="ＭＳ Ｐゴシック" charset="-128"/>
                <a:cs typeface="ＭＳ Ｐゴシック" charset="-128"/>
              </a:rPr>
              <a:t> system</a:t>
            </a:r>
            <a:r>
              <a:rPr kumimoji="0" lang="en-US" sz="2800" b="0" i="0"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 </a:t>
            </a:r>
            <a:r>
              <a:rPr kumimoji="0" lang="en-US" sz="2800" b="1" i="1" u="none" strike="noStrike" kern="1200" cap="none" spc="0" normalizeH="0" baseline="0" noProof="0" dirty="0" smtClean="0">
                <a:ln>
                  <a:noFill/>
                </a:ln>
                <a:solidFill>
                  <a:schemeClr val="tx1"/>
                </a:solidFill>
                <a:effectLst/>
                <a:uLnTx/>
                <a:uFillTx/>
                <a:latin typeface="+mn-lt"/>
                <a:ea typeface="ＭＳ Ｐゴシック" charset="-128"/>
                <a:cs typeface="ＭＳ Ｐゴシック" charset="-128"/>
              </a:rPr>
              <a:t>(Unit 5)</a:t>
            </a:r>
          </a:p>
          <a:p>
            <a:pPr marL="914400" marR="0" lvl="1" indent="-457200" algn="l" defTabSz="457200" rtl="0" eaLnBrk="1" fontAlgn="base" latinLnBrk="0" hangingPunct="1">
              <a:lnSpc>
                <a:spcPct val="100000"/>
              </a:lnSpc>
              <a:spcBef>
                <a:spcPct val="20000"/>
              </a:spcBef>
              <a:spcAft>
                <a:spcPct val="0"/>
              </a:spcAft>
              <a:buClrTx/>
              <a:buSzTx/>
              <a:buFont typeface="Courier New"/>
              <a:buChar char="o"/>
              <a:tabLst/>
              <a:defRPr/>
            </a:pPr>
            <a:r>
              <a:rPr lang="en-US" sz="2800" dirty="0" smtClean="0">
                <a:latin typeface="+mn-lt"/>
                <a:ea typeface="ＭＳ Ｐゴシック" charset="-128"/>
                <a:cs typeface="+mn-cs"/>
              </a:rPr>
              <a:t>When immune cells kill infected host cells and healthy cells near the infection.</a:t>
            </a:r>
            <a:endParaRPr lang="en-US" sz="2800" b="1" u="sng" dirty="0" smtClean="0">
              <a:solidFill>
                <a:srgbClr val="000000"/>
              </a:solidFill>
              <a:ea typeface="ＭＳ Ｐゴシック" charset="-128"/>
              <a:cs typeface="ＭＳ Ｐゴシック" charset="-128"/>
            </a:endParaRPr>
          </a:p>
          <a:p>
            <a:pPr marL="228600" indent="-228600">
              <a:spcBef>
                <a:spcPct val="20000"/>
              </a:spcBef>
              <a:buFont typeface="Arial" charset="0"/>
              <a:buChar char="•"/>
              <a:defRPr/>
            </a:pPr>
            <a:endParaRPr kumimoji="0" lang="en-US" sz="2800" b="0" i="0" u="none" strike="noStrike" kern="1200" cap="none" spc="0" normalizeH="0" baseline="0" noProof="0" dirty="0" smtClean="0">
              <a:ln>
                <a:noFill/>
              </a:ln>
              <a:solidFill>
                <a:schemeClr val="tx1"/>
              </a:solidFill>
              <a:effectLst/>
              <a:uLnTx/>
              <a:uFillTx/>
              <a:latin typeface="+mn-lt"/>
              <a:ea typeface="ＭＳ Ｐゴシック" charset="-128"/>
              <a:cs typeface="+mn-cs"/>
            </a:endParaRPr>
          </a:p>
          <a:p>
            <a:pPr marR="0" lvl="1" algn="l" defTabSz="457200" rtl="0" eaLnBrk="1" fontAlgn="base" latinLnBrk="0" hangingPunct="1">
              <a:lnSpc>
                <a:spcPct val="100000"/>
              </a:lnSpc>
              <a:spcBef>
                <a:spcPct val="20000"/>
              </a:spcBef>
              <a:spcAft>
                <a:spcPct val="0"/>
              </a:spcAft>
              <a:buClrTx/>
              <a:buSzTx/>
              <a:tabLst/>
              <a:defRPr/>
            </a:pPr>
            <a:endParaRPr kumimoji="0" lang="en-US" sz="2800" b="0" i="0" u="none" strike="noStrike" kern="1200" cap="none" spc="0" normalizeH="0" baseline="0" noProof="0" dirty="0" smtClean="0">
              <a:ln>
                <a:noFill/>
              </a:ln>
              <a:solidFill>
                <a:schemeClr val="tx1"/>
              </a:solidFill>
              <a:effectLst/>
              <a:uLnTx/>
              <a:uFillTx/>
              <a:latin typeface="+mn-lt"/>
              <a:ea typeface="ＭＳ Ｐゴシック" charset="-128"/>
              <a:cs typeface="+mn-cs"/>
            </a:endParaRPr>
          </a:p>
        </p:txBody>
      </p:sp>
    </p:spTree>
    <p:extLst>
      <p:ext uri="{BB962C8B-B14F-4D97-AF65-F5344CB8AC3E}">
        <p14:creationId xmlns:p14="http://schemas.microsoft.com/office/powerpoint/2010/main" val="149217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Custom 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68367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19963</TotalTime>
  <Words>957</Words>
  <Application>Microsoft Office PowerPoint</Application>
  <PresentationFormat>On-screen Show (4:3)</PresentationFormat>
  <Paragraphs>163</Paragraphs>
  <Slides>23</Slides>
  <Notes>10</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Default Theme</vt:lpstr>
      <vt:lpstr>PowerPoint Presentation</vt:lpstr>
      <vt:lpstr>PowerPoint Presentation</vt:lpstr>
      <vt:lpstr>Lesson Objectives:</vt:lpstr>
      <vt:lpstr>PowerPoint Presentation</vt:lpstr>
      <vt:lpstr>PowerPoint Presentation</vt:lpstr>
      <vt:lpstr>Are all the symptoms disease-specific?</vt:lpstr>
      <vt:lpstr>Discussion</vt:lpstr>
      <vt:lpstr>Pathogens cause symptoms in two major ways:</vt:lpstr>
      <vt:lpstr>PowerPoint Presentation</vt:lpstr>
      <vt:lpstr>How might the location of pathogen replication impact symptoms?</vt:lpstr>
      <vt:lpstr>Both extracellular and intracellular bacteria damage the host in direct and indirect ways</vt:lpstr>
      <vt:lpstr>Extracellular pathogens can often adapt to many environments (because they can move)</vt:lpstr>
      <vt:lpstr>This means that extracellular replication can be anywhere casing a wide range of symptoms</vt:lpstr>
      <vt:lpstr>Intracellular replication is cell type restricted</vt:lpstr>
      <vt:lpstr>This means that the location of intracellular infections and their symptoms are predictable</vt:lpstr>
      <vt:lpstr>PowerPoint Presentation</vt:lpstr>
      <vt:lpstr>Chlamydia can only replicate in and damage select cells</vt:lpstr>
      <vt:lpstr>PowerPoint Presentation</vt:lpstr>
      <vt:lpstr>Fast replication causes acute (severe/sudden) illness which may kill the host</vt:lpstr>
      <vt:lpstr>Slow replication can cause latent/ chronic illness which may not lead to death</vt:lpstr>
      <vt:lpstr>TB bacteria can hide for years causing NO symptoms, until conditions are right</vt:lpstr>
      <vt:lpstr>PowerPoint Presentation</vt:lpstr>
      <vt:lpstr>PowerPoint Presentation</vt:lpstr>
    </vt:vector>
  </TitlesOfParts>
  <Company>tufts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Infectious Diseases Module !</dc:title>
  <dc:creator>berri jacque</dc:creator>
  <cp:lastModifiedBy>Eagle</cp:lastModifiedBy>
  <cp:revision>127</cp:revision>
  <dcterms:created xsi:type="dcterms:W3CDTF">2014-02-28T16:37:15Z</dcterms:created>
  <dcterms:modified xsi:type="dcterms:W3CDTF">2017-11-03T16:37:36Z</dcterms:modified>
</cp:coreProperties>
</file>